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0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7" d="100"/>
          <a:sy n="87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19A8A-160C-41D5-93C8-E015B750741E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85F9D-B3E5-40A3-8200-5C99865A2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292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69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585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979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#4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56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#5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259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#6</a:t>
            </a:r>
          </a:p>
          <a:p>
            <a:r>
              <a:rPr lang="en-US" dirty="0" smtClean="0"/>
              <a:t>Draw a line under your </a:t>
            </a:r>
            <a:r>
              <a:rPr lang="en-US" smtClean="0"/>
              <a:t>answers</a:t>
            </a:r>
            <a:r>
              <a:rPr lang="en-US" baseline="0" smtClean="0"/>
              <a:t> for number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82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 we notice about PA?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94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http://www.selectgreaterphiladelphia.com/2012/07/25/prospects-looking-up-for-southeastern-pa-refineries/</a:t>
            </a:r>
          </a:p>
          <a:p>
            <a:r>
              <a:rPr lang="en-US" dirty="0" smtClean="0"/>
              <a:t>https://stateimpact.npr.org/pennsylvania/2013/10/02/philly-refinery-unveils-new-rail-facility-for-bakken-crude-transport-sets-sights-on-marcellus/</a:t>
            </a:r>
          </a:p>
          <a:p>
            <a:r>
              <a:rPr lang="en-US" dirty="0" smtClean="0"/>
              <a:t>http://www.selectgreaterphiladelphia.com/2012/07/25/prospects-looking-up-for-southeastern-pa-refineries/</a:t>
            </a:r>
          </a:p>
          <a:p>
            <a:r>
              <a:rPr lang="en-US" dirty="0" smtClean="0"/>
              <a:t>http://www.siteselection.com/theEnergyReport/2013/feb/philly-refineries.cfm</a:t>
            </a:r>
          </a:p>
          <a:p>
            <a:r>
              <a:rPr lang="en-US" dirty="0" smtClean="0"/>
              <a:t>http://www.pes-companies.com/about/</a:t>
            </a:r>
          </a:p>
          <a:p>
            <a:r>
              <a:rPr lang="en-US" dirty="0" smtClean="0"/>
              <a:t>http://www.forbes.com/sites/michaelkrancer/2013/11/19/houston-we-have-a-problem-profs-say-philly-to-become-global-energy-hub/</a:t>
            </a:r>
          </a:p>
          <a:p>
            <a:r>
              <a:rPr lang="en-US" dirty="0" smtClean="0"/>
              <a:t>Ship</a:t>
            </a:r>
            <a:r>
              <a:rPr lang="en-US" baseline="0" dirty="0" smtClean="0"/>
              <a:t> building </a:t>
            </a:r>
          </a:p>
          <a:p>
            <a:r>
              <a:rPr lang="en-US" dirty="0" smtClean="0"/>
              <a:t>http://philadelphiaencyclopedia.org/archive/shipbuilding-and-shipyards/</a:t>
            </a:r>
          </a:p>
          <a:p>
            <a:r>
              <a:rPr lang="en-US" dirty="0" smtClean="0"/>
              <a:t>http://www.philly.com/philly/business/Inq_HT_Aker_Shipyard.html</a:t>
            </a:r>
          </a:p>
          <a:p>
            <a:r>
              <a:rPr lang="en-US" dirty="0" smtClean="0"/>
              <a:t>http://www.apconstruction.com/kvaerner-phil-shipyard/</a:t>
            </a:r>
          </a:p>
          <a:p>
            <a:r>
              <a:rPr lang="en-US" dirty="0" smtClean="0"/>
              <a:t>http://www.globalsecurity.org/military/facility/cramp.htm</a:t>
            </a:r>
          </a:p>
          <a:p>
            <a:r>
              <a:rPr lang="en-US" smtClean="0"/>
              <a:t>http://www.foxnews.com/us/2013/02/11/business-booms-at-old-naval-shipyard-in-philadelphia/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85F9D-B3E5-40A3-8200-5C99865A26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45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84CBB-DE1E-49F8-8470-0140334A0CF9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D9A2F-45D0-4E50-80AE-1850E8533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google.com/imgres?q=amish+in+pennsylvania&amp;hl=en&amp;biw=1600&amp;bih=703&amp;tbm=isch&amp;tbnid=703G9RU23RrglM:&amp;imgrefurl=http://psalm516.blogspot.com/2010/04/sneak-peak-blind-hope-by-cindy.html&amp;docid=ASbehj25O-HY-M&amp;imgurl=http://4.bp.blogspot.com/_NonSzsSi1b4/S7kPDtTCzdI/AAAAAAAAMn8/FzsEiLiAqr8/s1600/amish_baby%5b1%5d.jpg&amp;w=400&amp;h=312&amp;ei=iUQ1T5DxDeTo0QHjzLCnAg&amp;zoom=1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hyperlink" Target="http://www.snydersofhanover.com/History/PretzelBakeryTour" TargetMode="External"/><Relationship Id="rId7" Type="http://schemas.openxmlformats.org/officeDocument/2006/relationships/image" Target="../media/image43.jpeg"/><Relationship Id="rId12" Type="http://schemas.openxmlformats.org/officeDocument/2006/relationships/image" Target="../media/image4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11" Type="http://schemas.openxmlformats.org/officeDocument/2006/relationships/image" Target="../media/image47.gif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google.com/imgres?q=mt+davis+pa&amp;start=96&amp;um=1&amp;hl=en&amp;sa=N&amp;biw=1600&amp;bih=703&amp;tbm=isch&amp;tbnid=6vq9KuhVy2t17M:&amp;imgrefurl=http://fishandboat.com/images/fisheries/afm/2003/8_05-16highpt.htm&amp;docid=BKsLufT0gfd7EM&amp;imgurl=http://fishandboat.com/images/fisheries/afm/2003/8_05-16high_mtdavis.jpg&amp;w=400&amp;h=300&amp;ei=Fi5OT_LBC8nz0gGGh_ixAg&amp;zoom=1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hyperlink" Target="http://www.google.com/imgres?q=mt+davis+pa&amp;start=96&amp;um=1&amp;hl=en&amp;sa=N&amp;biw=1600&amp;bih=703&amp;tbm=isch&amp;tbnid=ElckTmKJYcI0UM:&amp;imgrefurl=http://www.motoadventure.me/2011/09/laurel-highlands-ride-9252011.html&amp;docid=rNAvzlxwT0KRLM&amp;imgurl=http://4.bp.blogspot.com/-klCR7cUctm0/ToDxo9U0RvI/AAAAAAAAAZM/6VYMu2HKajE/s1600/IMG_0622.JPG&amp;w=1600&amp;h=1195&amp;ei=3i5OT7a9Le_q0QH7ypzSAg&amp;zoom=1&amp;iact=rc&amp;dur=0&amp;sig=101596719175410680705&amp;page=5&amp;tbnh=149&amp;tbnw=198&amp;ndsp=28&amp;ved=1t:429,r:21,s:96&amp;tx=81&amp;ty=81" TargetMode="Externa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ilroadcity.com/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hyperlink" Target="http://www.nps.gov/stea/index.htm" TargetMode="Externa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www.google.com/imgres?q=anthracite+coal+mining+in+pa&amp;hl=en&amp;biw=1600&amp;bih=703&amp;tbm=isch&amp;tbnid=GobeyljMavH3cM:&amp;imgrefurl=http://www.shorpy.com/node/29&amp;docid=MuEKKdU7p3ZLhM&amp;imgurl=http://www.shorpy.com/files/images/01052u_0.preview.jpg&amp;w=511&amp;h=369&amp;ei=LKw6T9G8DIjftgeJqKXoCg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s.demandstudios.com/60/160/fotolia_1882663_XS.jpg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explorepahistory.com/kora/files/1/2/1-2-79-25-ExplorePAHistory-a0b5e0-a_349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hyperlink" Target="http://www.statesymbolsusa.org/Lists/state_mammals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q=north+eastern+united+states&amp;um=1&amp;hl=en&amp;biw=1600&amp;bih=703&amp;tbm=isch&amp;tbnid=wadDMVmxfj-kGM:&amp;imgrefurl=http://historiayculturab2010.blogspot.com/2011/02/northeastern-states.html&amp;docid=p6z4_zoifkEaMM&amp;imgurl=http://2.bp.blogspot.com/-zSNeBX9SOwk/TVQTvTSurDI/AAAAAAAAABs/sA9tQqVKQNw/s320/Northeastern+States.jpg&amp;w=270&amp;h=289&amp;ei=_V4xT5PkGofk0QH7-rDWBw&amp;zoom=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hyperlink" Target="http://m.wikitravel.org/en/Primanti_Brothers" TargetMode="External"/><Relationship Id="rId7" Type="http://schemas.openxmlformats.org/officeDocument/2006/relationships/image" Target="../media/image87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lrp.usace.army.mil/nav/ems.htm" TargetMode="External"/><Relationship Id="rId4" Type="http://schemas.openxmlformats.org/officeDocument/2006/relationships/image" Target="../media/image10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0.jpeg"/><Relationship Id="rId4" Type="http://schemas.openxmlformats.org/officeDocument/2006/relationships/hyperlink" Target="http://www.tourismnewsinfo.com/kinzua-dam-the-hydroelectricity-dams-in-pennsylvania-usa/kinzua-dam-buildi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hyperlink" Target="http://www.wpxi.com/gallery/news/photos-flash-flood-kills-4-traps-drivers-on-washin/gDsW/#296429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Geography of Pennsylvania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Atlantic Coastal Plain – Industry  </a:t>
            </a:r>
            <a:endParaRPr lang="en-US" dirty="0"/>
          </a:p>
        </p:txBody>
      </p:sp>
      <p:pic>
        <p:nvPicPr>
          <p:cNvPr id="22530" name="Picture 2" descr="http://t3.gstatic.com/images?q=tbn:ANd9GcSqbTcMJyvbZbrnZfR2kpukY_bfdfGiCrNy4hGPW1_CX2BftSpPh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2971800" cy="2130725"/>
          </a:xfrm>
          <a:prstGeom prst="rect">
            <a:avLst/>
          </a:prstGeom>
          <a:noFill/>
        </p:spPr>
      </p:pic>
      <p:sp>
        <p:nvSpPr>
          <p:cNvPr id="22536" name="AutoShape 8" descr="data:image/jpeg;base64,/9j/4AAQSkZJRgABAQAAAQABAAD/2wCEAAkGBhQSERUUEhQVFRQUFRQVFhQWFxcYFxgUGBQXGBcVFRcXHCcgFxwjGhYXHy8gJCcpLC0tFh4xNTAqNSYrLCkBCQoKDgwOGg8PGikfHBwsKSkpLCksKSkpKSkpLCwpLCksKSkpLCksKSkpKSwpKSksKSwpLCksKSwpKSkpKSksKf/AABEIAMMBAwMBIgACEQEDEQH/xAAbAAABBQEBAAAAAAAAAAAAAAAFAAECAwQGB//EAEUQAAIBAwIDBQUGAwQKAQUAAAECEQADIRIxBAVBEyJRYXEGMoGRoUJSscHR8BQjchVi0uEWJDNDU5KTorLxgwc0VILi/8QAGQEBAQEBAQEAAAAAAAAAAAAAAAECAwQF/8QAJhEBAQACAgICAgEFAQAAAAAAAAECERIhAzFBUQRhUhMUInHBBf/aAAwDAQACEQMRAD8A9o004SmU1ZWQwWn01NaeKoq004FTiniggKlTxSigalNPFMaB5pppppTQSmlNRmlNA5p6alQPTaaU0poFTTSpUCpiaeomgiTTCpGmmgWmmilqptVAopjS11EvQPUS1Rd6q10FmqmJqGqm10EppqhrpUG0Cpqao7an/iBUF+un7WsbX6SuaDcLlPrrMs1Yi1RcDT0wpE1Q9MRUFuSYqygrIpoq2aaghFPUzTRUEaelFKgVI0ppi1AgKRqJam1UD1GKWqmNygRpqYtUSaCRNRqJeoE1RYTUS1Vk0oqBMKiximZqrYeVAmuVWbk07LUSIqhRSpTSoCaoKcoPAVSHp9dZFgsirFQCqQ9T7SguEVFZ8qq7QU+uguKHxqRGKo7WnFyqI8PaZWIZix3BIAgTtir2qnXn5j8KkXpBNTUtdZ7PFK0gEHSSrDqD4H95qzVQTNym1mm1CkLlBITT1A3aYuaCRWomol6YgHxoHLioG5THhl8T86QsgUDM5FUvdNatIqtkFUZu2pxdqxrPnS7OgjrqPaedTZABPgCfl4eNJVUgEZBAI9DkGgZJNWGozFZ+N49bSM5IwMT1YmFAHWWIGPGgyWefI3Ftwyo2pFJZ5XTqAUlYmZh16daIOa4fgeF7HmjF8Pct8LcJER/MN/h3B8JuPbnfvV1/HcWLSFyrMAQIGSSTA/GfhVy1CdrGU+BHqKwX+YW1967aX1uIPxNef8H7H8RxSm53VUu4Has8kKxGoLpMLIMZ6VqX/wCmlwb3bI/pVz+QrrMMPnJjeX06w+0HDf8A5Nj/AKqfrSrHw/KOJRFQX7MKoUf6rOAIEntM4G9Kuep9ruuiF6nF6sJ4xRuwpxxqfeFZVv7amN6sY41NtQpjx6Ddx86DcL9SF+hrc1tDe4o+IH51X/b1j/ir9Tt6VNgx29OOIoJ/pDY/4g+tMfaXh4ntJ2+u3XrTcB9XME9MY6znfyiPrSFzzofy/mqXEulJOiJ2n7UxnyocntPaIkBiOmF/xfuKm4vYnxxYOty23eCtqtwP5iCPGDKkz6EjBitfDcaHEifTy8QdmHmPyrn19p0JwhJXu50gg9RJ6YXbyrFe5sNYZJUidI1AKCwjvCBI7uATAz4gjNyk7Wbrs9dOLlcfb9r3CqXtqSSASpbTJIEmcr7wxnfwzWu77QuBOhegiZOW0jGr4+lXnDVdL2lN2lcyfaJ5AhQTO87DE7Hy+Ypjz+5MSgwDJ1dZ7v8As9xEn1G9OUNV0+unD1y558/3kG8YPjA+yKS8+aT3l640ziYH4E1dxHUdrURenYiPGuYuc9aDDiSDiAJxgZPrtV1ri9IKq8Ku0NbAidwScxt6kDNNwdAbtN2tA/4yftkwM99dv1qv+I31G6MHrAiMDwnI3ps7dAblN2lCGtN92+d8hhvnO/nSFhui8R1OCpiZnr/eq7BftKy8Be7pX/hu6fBWIHwIgihhstnN8SNiFI8dpmsa3Li3dMupYAnYGe6NQ8V7wziINYyy49rJt0wM7fjWDm/LnuFB2CX1Ulu9cQKrwVBgqSWAmCIjV8RjtvellLiU0hpz3mEgA7/A5yK6TlWrsl1xqMkxt7xqy7PXtxvENfe8t08DcLImiTcAGntFvIdItwWW4inJxneaXG3eLugg8vBDMtwg34lkgpq/lb6hnP3cnIHeUoqWX7dJnjPgA4Hgmt2QbxW2d2AYsisxOFcwTk+G5q25bAE61J8BNbObN3QMzM4Go46gdcxQfQ33rh/+Hr471d6c72nqp6qa2Qffb/pf50qbhp5qnNkmCRByYfH4VI83t9DIxJ14zt50WUcMAl0HiCr3HYKvD24TWpB1AkkWx7wwQCBAoxwCI6Aqg3KyypqOkwGbSoEnDYHXpXGSW+2+Tk15za8R0nvk4NSPOLU7Bh4gjb412FrglRiQI6jwE6gYnack1ebyjJYDzJX8acf2vNyJ5hbADBZGP92xO+dhUhzCTAtMek9lcI9fdrqm5jbG91f+YVA84tf8SfTUfwFXjPs5X6AF4h+lhz/8Dj6RWrhGYka+GusO9I0MoODGdxmDjwomedWvvE+itUX9oLY2DnboBPzPSprH7OV+lvK+a20udibL2+2tkHtCglhAUL3pZSXKzGMTE0HW3fn/AO1MHytj8WrofZvnK3uINsLpPZFhLLqgOgPdGR71auV8SLlpXgZBwM7MynceVLIS2OVNrijtYAx42j6fa9flUjwnFGQbSQRtqtjoeuetdhc4dTuo/fpVNzlyt1cHOVcjBpqHKuN4fh2YMtwsrKdMQqqwIksmoZiBmOu1axwlxwBZaTJ1O5BUQdgUSTM7f3TO9FuJ9kw4P8+9lp7/AGd2Bp06VDrgCBHURuZrOfZFwAFvmepKKNRIySM/vrWJjJS5ZVg43l7KV7S9Z1wWCrbJYDYwCwaMicZimfhGDQeItaYnUE0hvNe8QfnQ3mXKrlm4NcNcKRqtfxBlFdcOUUKuRA7oOdz12JduNJUcWAQQRbhVgtOO1MLmDjz9K30brZa4BTH+szP2Qifqc+lSXlVvP+sXDpOQuhYODtpJpr1+9ckDhmOqZ13bKz4nuFiD5jNV2bN1DKpw1o6dJPbPqIBnvC3aWTOZmrP9JV/D8Bw+dLu+0kOWgyIkovcPy69JrWOOtWlI1QoZiZV2IJJJkEEgTMdD0ofa5a8rL2YUg6VF94zEwb0DZgJXxqvieDdXB7S405hVgKZMEAkjbG4+Na2mvtF+ftPf4c6W2i2dRHSCV7x9Ioryw3L6m5bsEAHSdWhHJ0qTAZROG3JE5rNw/AIGKq7sww0G0pB/vaEUiTjwMGKO8Dxf8NZYuGbvFjLkkDugwX3G0AbwcCQK3fJL8Rjhr5qkcscka7TAagCx7LAn3jDHA/OivBcnt2CxQQSpGyjEz9kDyqT80Rl7urJEd0jJ2GczQ5ed3ci5a+0FlZ06SDqZSZ1FTAgxWNtabH1AyFkEQe8R9qT3Yjbrv0oRzPgLt2+HDBUCwVMyT3yTI297w6VK/wA5fVgabYDNqdTgrv3R3s5M+AwDNYON4x2fHEPbUoO+h0qJ050G2TJk7zgfE5ur1Vkvw0cByu4HOpyq5A0srGAMSGWTsM6p6V0VviVVAgIgQu2B4iJ9RXMJxV9VbVfZo1T3kYiZKrHZgBsgAGcATJq8cVeAhlLQFBfVaLEkAZCQMk9BiRV3J6W7vsY/txGIFlw7EhZVSVWILBjsuK3peaZIGwG/z+tcty/if4W3qZbiqxnW6gE6lGncyIAGI9atX2p0Fg7K0962ujQwXAySc7rnG53qTKlgrzO7cNxQptiMkOrNI8tLCNxk0Fbm5NttVy3bi4VDKHYkI8EwA2kNpIyNjgzWLiPaxL3eS0xByDDgQEdcgZPeGIxDKcVz9s34UBFWRqdjcfVqk91NLAgZLE7Ex4VOXa6mnXtzdDnVw/zvf4KVcfcV5MX7oEnBYmM7Scn40q3tNMlvm91BbR7B78KRrnG0gD3pnyAEnpWptQYg3LaJ9xb+fCYQnwzk7UE41rLDU5ukiLfelmLjScIpGq2Tusb43yOrtezXDYKWrUEYldL6SJDFbplYae76jJEnlolBLJRiwW5YJWWwzOQApLEwGI2/e1LhrqN7javDs+Hvv9Son4V1tnhFtDUEt2wNORCgEnSwOgYU7ydorFyTn47Nv4nuXBfa0irbdQTqEQdOkj3sztE+cktv6b+A2zbkhIulzJCdmttiPEa7kR59PCrRwN3AFi563OIsiSRPRWjGYo9bvlgXV1ZF1ZDqVOnDnWfdAj4/KtVnmPCXGtKFPbOnaACcASGwWAELJ8wDAMVZjtOTkb102joayrXVFvVba85kXCVR0Pd1DVC+6CCRMahFvIbf8QS3YooEd4KzHMFdQY92Q2oQNgRgjJzieeWXvAdpaAkIpYI2osymVJU4VxkiB3QcwDWm9xTW7TO5F3T2jSqyWGuSArfdUjw6nMVrrWtJN72p5Xwl6xesORqa4xS6EVIW2w/2pcKGIBRTmRLNiADWjgOLC3bzG8XQtBU7W27SMZIjvoMGdpGDGazzsOUhNIfURIAMmZwFkHVOCRMHwoTxDFEdGW4CXV3K2i6EnU3c1A6k/lqNt9JxJJzvXS8be3W2OZqwAnLawMGO62kn5lc7d4QSM1qt3JGN/CuNv8a+WL3x/Dvc1C1aDM4cnA1q2thAEpEBm6HL8V/Eh/fPYFf5izau3Dd2DqAkKFB1Y+70nCU49bdqr1B7lA+G4i5ZkOy3vBrd4PgDHduEMDM4E9M4qjnnEXXtq3D3CjDUWBZUc7R3Wwdjg471OSaFeIYTldWpgsRPn4eU/Co2FtmNA2MDRJ+enzJ/YoRb4lrti0LintA1jtVZVhu+ou904ZShaY2zAxQThbF3T3heNrUxKgshOsx3bFsz3SfjEwKuyR2991A7yREzqfSXB6d4jJmN96zXua2VMKe8QTpDKYgSx7oJMKCd+lCLHAAFYsqigiNRBeAcFgTIMRjJmrk4aW7yIqZB0aw5XoEOAMhc52IFc+bfFru2834uuGFuTqWQqh3IZIbrkHEwBid9qcQpySATDhQZPZ90SIywnr01AVnu3VYMCg7whieq+ERUFfSwYYKjSCN9OMT4SAfhWpWa2W+EXU1xR3rhVSc5toSUx4ifrVtlYmc/zG36yYn0zsfCuY55xrWOHVbSHUrSHNwDuFgpWE0lm7+rIjE5ofwPtRfYEM0KNGotb7+oOVdVBOliQpAI+0wkAyBd+zi7jXpMBZ0QWknY5EHrA8NtqXagBJ1kgHIUmZxuNunyrnOXc0u3EExtaGsDve8dbT7o7mmNPnM1bdtu0artxhpcEkgMGZ5BUJA7q4B3gn1q8mdaFf7SVVlyEI7QaSR/swZ1QSDgBdxiCdorNc59ZiRL6RpgI24AJDGIDAgjJ8fGhY5PbBLaRLCDACj3QDhQPAfKtCW1UyAAfIeZP4kmfOnJdM9/mmsfyrEznvaRnEOWEiRO3Xxjas27p1ElFDQSoH2gZDFm1ao26DO3WtZu1EmamwG5i6XLmm+91xqKkFjGBbbuoo2LXVHQjSTNT4fjQCgW0AWiThRPdLQBJ2Lb9VHjQjmXHKlxyXWS7d0SxABXTIXE92dJYbidqF3PaFp/l90n7ZA1TsWCjuqSIB390Z8XTpj4s8nacVxQUanIA+8T1+O9ZeF41buVnRkF4gHyWcn1iK4a/wAS7tLkux8STjxPgPIUb4S85IjCxgGcDyGwqyfaZ4zHp2Nu8oAAwPClQhLpgSZ+ApVvpx2bl/JnuQUHDp3ThZZo27yzOqOpO1ErXJr1lSRFwFmYoEAaSZYgB2Jnfr8KA8r4x+Hc3GgAgEB3aQCVDfywAftA5HxwSDVvmV27Ba8qhx3FsEshIY6izhO9AHuK0iTviuW3axk/tqCCU3EgqYx6EAg+RzSbnynBD+mCI+dbOJVLiGTqM6RABKkbx9qfI7dRXP8AFcKyHI3yDkSPEA1lmzQoOe2+of0gR8tVSPtHb8LnyX/FQA1W5oSbdA/tKn3bn/b/AIqqfn6MCND+sgdR5zQGnmhp0C8/AEaGOIkuJ+OPKof6R+Fv/v8A/wCaCG7TKD5n0E0QZvc9FxSrWxBj7R6MD93y+ppPz8xHZIRjBLHbIJgjqBQhdtj9KqZ/L60Bs+0dz7ifJv1qs+0VwHZBv0bqSTu3nQE2E+6Mep/E1JVC7ADAGPAbCijn+kt3+5/y/wCdRPtJe+8vwRfzoN2lMXoD/D+195feCOPMaT81x9KI2fbO0ffS4p8ocfkfpXGlz51GKDvrXtRwx/3mn+tXH5RWlOd8Odr9r/nUfjFecdnUhYNUel/2rZ/41r/qW/1rInF8Kmz8ODOCChIlixiJI7xLY653rgk4X0/GpG/bt+/cRfIsAflv9KLq13l7n1iSFuFx0Kq0fUCqW54D7qn1aB9BP41wp9qLC7Fm/pX/ABRWe77bna3bA83M/wDav60bnizvw9DXj2O/0xVfFc5t2h/NuBfAE5PooyflXmd72kvvvdZZ6JCD6Z+tYxf69Tuep9T1qPRj+L/Ku+4325QCLSFj4v3VHwHeP0rneP59euyGuHSfsr3U/wCUb/GaCi/WqxbZj4etNV314vHOklt7fhWy1wv761ZbsgD8zXS+z/JluDvAFiTBY91baqC9xugywAJ28JyL6ebPzW9QG4Ll2poUST+NdVwXKRbYqVFy8Bq7KdKWx97iH+zj7Ilj5CtnAcOqW5sN2dtR/M4wiGcDdeGBkmfvnPQCsHFcSGU2rYK2pJPR7jE+/dM5PkSfMnpvbzfurG9p+FQlX4m+WBIPZM1u3PUW0UQqjYek0qBnkFuTKqSSSS0E5M7kedKp23rAd5VxHBwLpclmRffRdcR7rMoZ4HmQDMitS8wQgpLumY0drMeDBYGIO7UMtcqNvUUBRIQKhCBQVLEuAABJ1eB28zVSu2ohnnM6QwAHwHvfKpbpiTbZzJbrLCTZJCD+cQqEapJYInhMdcz1oeAez0ObRfEsqvnvYABJKgAx9n471dYIaDgCSveIVtWMQ0Gcjzqy5etrtomY+025iScA7+NZt/S6CbvCnzjaYgVQ1ii97mq+6YkrOg92YIxpUEjE9ZrKAGJEMCCBBAEkidInMxBzkg1Ia0G9lTaKKDhR0Bqu7ZCiWIUeLEL+NVA4pQL2iFxuzFpXMEtqXMRiD55mjnEc44dd7qnyUF//ABBH1oc/tLYHupcI/pVR9TWpdN/088vgO5Lwl9LjG4uHyzMyk6lEDEmd/pRyMUKve1P3bI9Wf8lH51jue0t47aF9En/yJpbutY/j5uhXPj8QQfkal2R8DXJPze+d7r/CF/8AEVnuXnb3ndvVmP4mpp0n4uTsrjKo7zKvqQPxNZLnN7I3uKfQ6v8AxBrk+yHhS006a/tfuukue0Vkbaz6L/iIql/adPs22PqVH4TQHRTGqv8Ab4z2MXPah/sog9SW/MCst3nt4/7yP6Qq/lP1rAajWtFmGLRd4243vO7erGPlNVLTBDU1sU0zfLjPSOupLc8Kut8NWu3wdOozfNb6ZFVjWuzwRIkkx5DHzrVb4eNsfStdgeeOvwrPJjnb7Q4Xgh9mPGdz8etELXCmYEExiDP126Vo5fyR7sEKxUmAY3MxpAA7xnEV2/L+VW+GIXs+14kxFswVt93e6w3O5gEwPCZozaG8s9mVtoL3EnSs91B3mc+FsY1HzOBnwo1c4VY1XlFuzunDKJZ23DXj9s7GNhj1NvEEWW13iL3EEd0fZRf7o2RR/wCs96hd64ztqcksfWAJ2UdB+PWp7Z9G47jXukThF9y2PdUDAON2jr8BVASKtC5/YrSlgHJ2G/6Y61pixg7FjsPrSoz/AGVcbPaaJ2UKMDoKaqaCOJ9puHABkMxiT3nHnAGgbePnvWW57WWmBVVRVEkthSwA7ygoFBEHxMdZrjr1u9ebUSF/oULAgDrkgdPDNTs8gWe8zNO5Y5+tZ01tq4j2wt9p3MDvSqEMT3cDUyjZskxmq7vOmc/y7TdZa68gkxui4MR5VdwvJ0Q91QPx/D8KJWeFH7/zq6JbQe4OIuLm4qLiQihMgmJb3jv9BUk9ntR1OTqJmSTJPjkkg+eKKXeNt2zuCesDPzrHc56Psp8z+lZ3I7z8fyX4BOZ8zvG46teud1mUDWQIBgYWOlDeIEtJySFMnfKg9aMcRwmt2ePfM7wM+VSPL1gHA+yYG5H+RHyrm+tjhjJAArVlvhGOyk/CjSqi+dVXePjaBVWh/wDZb+AHqR+tQPBxuR8M1Zc44sYGdhAyZJgepJxFVcUSiozQBcBK5k4ZlhgPdMqTB6QetXVc75MMbq2IG1URbmp6l6knyX/EahcueAC/Un1NONZy8/jx91ErFQLClp8aktutzF5c/wAv+MVkmo6a0C3Ti1W+o8uXlzy9qBbqQtVpXh6tTh6zcmNMq2a0pwvjWhbdWKlZ2ukEtRV6JTrbrSljB3j4D552qCq2nh+Ao5yvl1sJrv6uzEnSuC4BCwHPd94hfn4U/BcjuPJjAGqDjHQsTsJb1PQda6prIgIpAVQoLQs+YQMNIEfATsaxy3dLpn5TzNllV/lXLpYagCltLfcWVRJIYKgWcHb4lv4u3w6FLBD3G969giTvH3vT5kmsvCcQbguC2Cqdo4PRiVETESRtE946jOACc1y2J2jymT6z9Y6VqXuys37hwcyxJLbsSZPr1p1uxPdBB8Z+h/c1ANTL3mC4yYyRHxroykXHWtnLhqaeinAzk+OajzHkkWxpuanLHAAVdHxzPXeocBfA0iYnqJwPGN6zMplOl1of7alQ5uL8GAHTHSlWhw62gf8A1Vtu2PM+pgfIVUsnc/L94q1Sf8ya0wujw/Sslzmq23IaDA2PmP8AOrHbxb4CgvPuXs/8y2CYADLuTH2l8fSs57109X4uWOOf+SjjudqxworIeaeGKENeptRrlqvq88RVuY+dVnjSQeuR+f7+FDww8ZPgv6nFGPZXgxd4q2hAgkGCZmCDB6bdK1Me3Hy/kY4S69nPKOJZC62XZQSDpElSACdS7jBG46ihRcdWLb4X9TXp3Gm7w166965riW4dXjs2mHVyhB2B0ADIZWyMGuQ9pSt7S4BW6LaAsTPbFRBLMTLOSD3jvEdRXX+nHzJ/6GfqsXsxwS3b+lhpBBEzkSIkHx32ro/aD2YThrqcM7rca4LwDAd4M1sW7WoNG17SwAJIgnEkVxfDcQVZXQ5Ugg+der8j9txxdhrRIt3Sog6oUkddpx4bgA+RrUefyf5Zcq8p4jgXtOUuDSw6eXl8adbVdv7W3bN212asbl9NDG4gJXWtsJLMzHBgSATkj1rjrCahNYy6bwy2rFqpBK0dl5ilprHJtSEqxbdWKtTC1m1VYSp6asW3++vwFarFg5iPMxMAeBPr0orKlv18v3uasCY6+WKMcJytLh0q/fPQhZOJkaiJ/pmcVY/IWCShFzEnQGLATGVO364zRAuzbnyA/c0X5bybWNbtoQEQdyxiQEXqTijPLfZQAKbo1O0lLIOOnfuMMaRien9RxRbj7qWDpKC7edTOAqW1O23eEkf1ECZGKDEnCBUGoaFyVtkyxYjd28YwB0xtWm3bxqJJExEYBHTwnbpAqi0kIDcOfIEGM/SfCCc1c/Es9nR3IMKXVoQINw6brOMCd/E1jlr303rfpt5dy4XFLL3FkwQCdTT3iBiBP2sySdoqrmfANbEkDTgSGkSegnO3SKtt+0IA0kG4oAEGAYiNxsB4ZjxoVe5ozXUB7qj3UbvAA7mSM9BNdLfljS+0xAiFKkzBA8OhGR86r4jhwcqCPImflgH50RNsN4EeIj61H+HA2FNpph4W2xlZIxkZAjHTarhauJG0fvFamQQcY8t/hVPEXiCBlugA94sdh5zilyJFRI8D8x+tKiA5UBg6iRucEausGNpmPKlU5mnCLcp4nes/amo5rs5rzcHr++lJrvz/AAqpaq4i7pBjegCc84jtHjGOsCT6nePKaFDhxRG6hJkj9+NVdn5fvxrnt0l6UJb/APVbuUX2t3luISHty4AAMlYOk7QCAQT4GoDh/D4n9KvsPoJBO6nTnuhmABY+emRnExO1JUr2Di+ATjuFA1adK9tacZiU7wP93Inrg9RQBvZKxb4dOK7Znh+HZJUooUaLd06GJYg9+4FMaScdDQb2X9oLyLc4VGRChLAuratDGbgAzBAOorExqhliaLcZ7L3W7IEjiu9N03uzVAoNswBDEKQHGlcmQWJgV3l6efU36efc95WttxctSbTxOIVLhk6QTurAFlMDAMSBWWypUyp8JHQx4ivW+ccpt8QjWQQZGkqoUwfsPCjulTkdILjM48pFhrbvbf37bMjeEgwYI3FYyuu3THvqiP8AbN517Nn0WXgXFtd0uIiGbJIicTFdNwfsHaucOtyxcZiwhA4VQW0+5g472J/Y44V3/wD9O7rMrDtSNAYIiuGMEjUWtNuuZB8zvXPlcvbfGY+nH8w5JdskB0ZZxDDqNx5+WaydkfD8jXq3OuBe89nte4lybbCI0gmdRkkT3gcbRFc8/s6xVxcAFxDpPeAxoBQyZHiJn7NZsWVxgtx546/lTqk/syfjED5Cjt3kNwpqKFtIAMEEwCdo3HWR0rL/AGaygyGBEeBHyjf41GmO0oBO4nEKY36TufE+OBUlHTJ8v1zWpuCOCOszEHI3EbT+tH+Seyq3e8XOkHpCkwFJk9IJIMHMdJqrq2bVezfCqZi2C6wde8GQe8dh4aR511HCgp/LXv3CBqJwoXHeeOmDCySfSrL10WgtmwqlmnSmAMbu8dB8/U1l5nxo4W32VttV+53nuHdQZ/mEDYnZR0AnwrOtnpPmHGnhz2VnvXn7z3WgkHIWVGC28LgKM564bXCaBJy5yxJnJ3z9rP7isfK7ulS3vsSSCTtO5YzJPU+lELSFyJgsTB3A8yR0AH4VtERwxaSxxG8yP8/ACs961qgAFQNsAz/eYjr+H46rjA4X3RJzkk/ebz2EdBjxJtsrPlnYeFTW12y8PwTAjMx6EfOstzkEcS14Bz/KVCgbQjtnJzPdAU9Mx4zR6KCe0nGhQEHvESxG+k7LPnVnRe2NOPZGhdjmJ2HUHEjPQ0d5XxpvYgT4DwHl0rkkaAT1gx0gD9mut5TwAS2zOO84LNOIXThZ6YyfXyojV2kCfkf0odx+uJtgFgdUzDTM907T8j51K9zq2SO0kWzKpEiFjusQNp8gSB0oRf4wWzqDhvGRESfEdIFTSrm9q+LUxoQxjvJc1fHSpHyJpVFNJyWUkkmSTOTtjw2+FPU4z6HPa4ptc1TqpB67uK3V0qLfSq9c05I/yqCi5neq9Gfxq7XBJjAHzPgKqAgz49PjWVVaMmPSoLfIUjYyAfQGQQdx8KlbEsfn8fKq7hkiRtjwMeZ61lWhbTJ/MtaleywKlTIAgkHxwQfLfbNdLxHtnZbhgwu3EuHa2ltWW3/VJGoHSQs7TBBiaC8v7AC52xuFSsWmSNWsSIPkVJGRHyyO4nhAx7q6l3GoDXHQMB1G1dMcte2Mpb6F+K9p+M4wC3aK2kLBezsSQNWwuOs6mxhVmciBWXjfY88NbFw3FYFyhGkqVuRLIZMeOfWquTca/D3Va2xtkRnIX/8AZYOoZ8PSvTvZvglfhw1zQTfDMypGMmGbJyWzGNJNS5culmOu3lAX9itvAcSUIaJCkfaKkE5wVyvrXfcf7IBrZK3LjBV7yvp1ACCWDAdBLAYmIoPc5I9tdShbttlADEEOqk6ASu2IjVt9CccW9t3KPaPu91WLvIl2JBIERrYgH3vqBmttrmT4zanMhHyoGdPdnHWATBMYrkW4VSwtgG28xpKyM5WDJycA7+grruW8oW0oFxQzHUHuMrLp1TChCdTtHhpkRAxQZHtw3aFgi6gVKEAkkkHur3SDETgCahxXEdsdCKoBaZCnSBuQoWMbDzond5JaLAgagsAkgQRG0rk7iRkDNa0sqpUIBCg7ZmTEx4nx3qaWBfA8CyNbIW2NWbkAi4xUd3vEnQsgyFgDzmsdi9/CxasHWTccksMMzmRbRQZhT54mM9N3O+aaAVUgNHebqimMA9CcR8/CqOS2xZB4i6CAAqrAJjWJAA6mIBOIJrROhPi7n8HaLx2t+8wyYgvp6DfQuwA3kDrQmzwTISzu2smWYZ1MZMDE+Xw8IrRwt03rhvEA402gNwvifAz+flW1rmn0EyT18T6eXhFZ38Kx2EAMKMZO/QZJJ8YH+VPfaAACIMEkbGDhVPgD9fSrl4YEhwNMGQPPoxXoaovWDMtBEQCOg9BRYa243gZAkRp+njWvhbsj4x9KyPZnfPh+/GrVcKMDbGcfHzqlaDc/X4/GuQ5srC42pTljmDBHSM+nzrquFua9xHn895qrml4BSCAWYhVU9XJxHpvPTFAM5Dy7W2pp0JpgEZJEGBiCJyT/AEjxolzviZi0Ij338lBlVPkxA+A86IcPZFtAN9Iz0k/aI+J+ooQtkvLkwztIO0KJCjPSM9Pe+FQZ3IWCYJUjutlG+6CPWBjxrm+O5iWeV7oEBVWQCcAtvMsVjxxicrRzmbqiObgwBnu6h5Ss94HyP4UP9m+MtE9peUKXQppKL2e6gNgSZCRqIkkE4nOp1Nprd0GtxCA5RmPUq5QT1hVUgfD5DalV3N+HtpedbKXOzERpYlcqCdJ0NiSYyaVa6XTFOasG1KlVcTiqS2aVKio3Tkek/GqrjHSPSfjNNSqCI3+NTP5frSpVhULN0lSCcTt8CajayCTvG/X50qVFT5aZcEkn3uv90n8q9N9hE027cSNcs2TlhpE/LFKlVntL6dLzCwovGAACjEgbEsVDEjzBIrHdsiLawNJDoR/c20+mTT0q3fbMAeT8Mr8Q+tVYo94ISASoRGKhTuIO1F+KbU1osAToc7DJkCT44kfE+NKlXJuez3veI6SfwrNeuFLN51wy2brgwD3lQkEg4PxpUqsacuO9ct6s6rmo+bRMn40X9rrplEnukkkeJkD8zSpVakUWLpW4VXAKIYAHVQMeGANqJKZ38BTUq5Y+3TJeKgNx6UqVbYU8UIIjG1SCjT8PxpUqVSt42rFeE8VbByFGoDpMOZ+aj5ClSpBu5i5CY6tbn/qAfhWTmFsax6fnT0qDnmum5fa05Jt6FbT5z4jPwoayhWIGABsP6jSpU8n/ABrx+xNWIAz0H4UqVKqzX//Z"/>
          <p:cNvSpPr>
            <a:spLocks noChangeAspect="1" noChangeArrowheads="1"/>
          </p:cNvSpPr>
          <p:nvPr/>
        </p:nvSpPr>
        <p:spPr bwMode="auto">
          <a:xfrm>
            <a:off x="63500" y="-901700"/>
            <a:ext cx="2466975" cy="1857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8" name="AutoShape 10" descr="data:image/jpeg;base64,/9j/4AAQSkZJRgABAQAAAQABAAD/2wCEAAkGBhQSERUUEhQVFRQUFRQVFhQWFxcYFxgUGBQXGBcVFRcXHCcgFxwjGhYXHy8gJCcpLC0tFh4xNTAqNSYrLCkBCQoKDgwOGg8PGikfHBwsKSkpLCksKSkpKSkpLCwpLCksKSkpLCksKSkpKSwpKSksKSwpLCksKSwpKSkpKSksKf/AABEIAMMBAwMBIgACEQEDEQH/xAAbAAABBQEBAAAAAAAAAAAAAAAFAAECAwQGB//EAEUQAAIBAwIDBQUGAwQKAQUAAAECEQADIRIxBAVBEyJRYXEGMoGRoUJSscHR8BQjchVi0uEWJDNDU5KTorLxgwc0VILi/8QAGQEBAQEBAQEAAAAAAAAAAAAAAAECAwQF/8QAJhEBAQACAgICAgEFAQAAAAAAAAECERIhAzFBUQRhUhMUInHBBf/aAAwDAQACEQMRAD8A9o004SmU1ZWQwWn01NaeKoq004FTiniggKlTxSigalNPFMaB5pppppTQSmlNRmlNA5p6alQPTaaU0poFTTSpUCpiaeomgiTTCpGmmgWmmilqptVAopjS11EvQPUS1Rd6q10FmqmJqGqm10EppqhrpUG0Cpqao7an/iBUF+un7WsbX6SuaDcLlPrrMs1Yi1RcDT0wpE1Q9MRUFuSYqygrIpoq2aaghFPUzTRUEaelFKgVI0ppi1AgKRqJam1UD1GKWqmNygRpqYtUSaCRNRqJeoE1RYTUS1Vk0oqBMKiximZqrYeVAmuVWbk07LUSIqhRSpTSoCaoKcoPAVSHp9dZFgsirFQCqQ9T7SguEVFZ8qq7QU+uguKHxqRGKo7WnFyqI8PaZWIZix3BIAgTtir2qnXn5j8KkXpBNTUtdZ7PFK0gEHSSrDqD4H95qzVQTNym1mm1CkLlBITT1A3aYuaCRWomol6YgHxoHLioG5THhl8T86QsgUDM5FUvdNatIqtkFUZu2pxdqxrPnS7OgjrqPaedTZABPgCfl4eNJVUgEZBAI9DkGgZJNWGozFZ+N49bSM5IwMT1YmFAHWWIGPGgyWefI3Ftwyo2pFJZ5XTqAUlYmZh16daIOa4fgeF7HmjF8Pct8LcJER/MN/h3B8JuPbnfvV1/HcWLSFyrMAQIGSSTA/GfhVy1CdrGU+BHqKwX+YW1967aX1uIPxNef8H7H8RxSm53VUu4Has8kKxGoLpMLIMZ6VqX/wCmlwb3bI/pVz+QrrMMPnJjeX06w+0HDf8A5Nj/AKqfrSrHw/KOJRFQX7MKoUf6rOAIEntM4G9Kuep9ruuiF6nF6sJ4xRuwpxxqfeFZVv7amN6sY41NtQpjx6Ddx86DcL9SF+hrc1tDe4o+IH51X/b1j/ir9Tt6VNgx29OOIoJ/pDY/4g+tMfaXh4ntJ2+u3XrTcB9XME9MY6znfyiPrSFzzofy/mqXEulJOiJ2n7UxnyocntPaIkBiOmF/xfuKm4vYnxxYOty23eCtqtwP5iCPGDKkz6EjBitfDcaHEifTy8QdmHmPyrn19p0JwhJXu50gg9RJ6YXbyrFe5sNYZJUidI1AKCwjvCBI7uATAz4gjNyk7Wbrs9dOLlcfb9r3CqXtqSSASpbTJIEmcr7wxnfwzWu77QuBOhegiZOW0jGr4+lXnDVdL2lN2lcyfaJ5AhQTO87DE7Hy+Ypjz+5MSgwDJ1dZ7v8As9xEn1G9OUNV0+unD1y558/3kG8YPjA+yKS8+aT3l640ziYH4E1dxHUdrURenYiPGuYuc9aDDiSDiAJxgZPrtV1ri9IKq8Ku0NbAidwScxt6kDNNwdAbtN2tA/4yftkwM99dv1qv+I31G6MHrAiMDwnI3ps7dAblN2lCGtN92+d8hhvnO/nSFhui8R1OCpiZnr/eq7BftKy8Be7pX/hu6fBWIHwIgihhstnN8SNiFI8dpmsa3Li3dMupYAnYGe6NQ8V7wziINYyy49rJt0wM7fjWDm/LnuFB2CX1Ulu9cQKrwVBgqSWAmCIjV8RjtvellLiU0hpz3mEgA7/A5yK6TlWrsl1xqMkxt7xqy7PXtxvENfe8t08DcLImiTcAGntFvIdItwWW4inJxneaXG3eLugg8vBDMtwg34lkgpq/lb6hnP3cnIHeUoqWX7dJnjPgA4Hgmt2QbxW2d2AYsisxOFcwTk+G5q25bAE61J8BNbObN3QMzM4Go46gdcxQfQ33rh/+Hr471d6c72nqp6qa2Qffb/pf50qbhp5qnNkmCRByYfH4VI83t9DIxJ14zt50WUcMAl0HiCr3HYKvD24TWpB1AkkWx7wwQCBAoxwCI6Aqg3KyypqOkwGbSoEnDYHXpXGSW+2+Tk15za8R0nvk4NSPOLU7Bh4gjb412FrglRiQI6jwE6gYnack1ebyjJYDzJX8acf2vNyJ5hbADBZGP92xO+dhUhzCTAtMek9lcI9fdrqm5jbG91f+YVA84tf8SfTUfwFXjPs5X6AF4h+lhz/8Dj6RWrhGYka+GusO9I0MoODGdxmDjwomedWvvE+itUX9oLY2DnboBPzPSprH7OV+lvK+a20udibL2+2tkHtCglhAUL3pZSXKzGMTE0HW3fn/AO1MHytj8WrofZvnK3uINsLpPZFhLLqgOgPdGR71auV8SLlpXgZBwM7MynceVLIS2OVNrijtYAx42j6fa9flUjwnFGQbSQRtqtjoeuetdhc4dTuo/fpVNzlyt1cHOVcjBpqHKuN4fh2YMtwsrKdMQqqwIksmoZiBmOu1axwlxwBZaTJ1O5BUQdgUSTM7f3TO9FuJ9kw4P8+9lp7/AGd2Bp06VDrgCBHURuZrOfZFwAFvmepKKNRIySM/vrWJjJS5ZVg43l7KV7S9Z1wWCrbJYDYwCwaMicZimfhGDQeItaYnUE0hvNe8QfnQ3mXKrlm4NcNcKRqtfxBlFdcOUUKuRA7oOdz12JduNJUcWAQQRbhVgtOO1MLmDjz9K30brZa4BTH+szP2Qifqc+lSXlVvP+sXDpOQuhYODtpJpr1+9ckDhmOqZ13bKz4nuFiD5jNV2bN1DKpw1o6dJPbPqIBnvC3aWTOZmrP9JV/D8Bw+dLu+0kOWgyIkovcPy69JrWOOtWlI1QoZiZV2IJJJkEEgTMdD0ofa5a8rL2YUg6VF94zEwb0DZgJXxqvieDdXB7S405hVgKZMEAkjbG4+Na2mvtF+ftPf4c6W2i2dRHSCV7x9Ioryw3L6m5bsEAHSdWhHJ0qTAZROG3JE5rNw/AIGKq7sww0G0pB/vaEUiTjwMGKO8Dxf8NZYuGbvFjLkkDugwX3G0AbwcCQK3fJL8Rjhr5qkcscka7TAagCx7LAn3jDHA/OivBcnt2CxQQSpGyjEz9kDyqT80Rl7urJEd0jJ2GczQ5ed3ci5a+0FlZ06SDqZSZ1FTAgxWNtabH1AyFkEQe8R9qT3Yjbrv0oRzPgLt2+HDBUCwVMyT3yTI297w6VK/wA5fVgabYDNqdTgrv3R3s5M+AwDNYON4x2fHEPbUoO+h0qJ050G2TJk7zgfE5ur1Vkvw0cByu4HOpyq5A0srGAMSGWTsM6p6V0VviVVAgIgQu2B4iJ9RXMJxV9VbVfZo1T3kYiZKrHZgBsgAGcATJq8cVeAhlLQFBfVaLEkAZCQMk9BiRV3J6W7vsY/txGIFlw7EhZVSVWILBjsuK3peaZIGwG/z+tcty/if4W3qZbiqxnW6gE6lGncyIAGI9atX2p0Fg7K0962ujQwXAySc7rnG53qTKlgrzO7cNxQptiMkOrNI8tLCNxk0Fbm5NttVy3bi4VDKHYkI8EwA2kNpIyNjgzWLiPaxL3eS0xByDDgQEdcgZPeGIxDKcVz9s34UBFWRqdjcfVqk91NLAgZLE7Ex4VOXa6mnXtzdDnVw/zvf4KVcfcV5MX7oEnBYmM7Scn40q3tNMlvm91BbR7B78KRrnG0gD3pnyAEnpWptQYg3LaJ9xb+fCYQnwzk7UE41rLDU5ukiLfelmLjScIpGq2Tusb43yOrtezXDYKWrUEYldL6SJDFbplYae76jJEnlolBLJRiwW5YJWWwzOQApLEwGI2/e1LhrqN7javDs+Hvv9Son4V1tnhFtDUEt2wNORCgEnSwOgYU7ydorFyTn47Nv4nuXBfa0irbdQTqEQdOkj3sztE+cktv6b+A2zbkhIulzJCdmttiPEa7kR59PCrRwN3AFi563OIsiSRPRWjGYo9bvlgXV1ZF1ZDqVOnDnWfdAj4/KtVnmPCXGtKFPbOnaACcASGwWAELJ8wDAMVZjtOTkb102joayrXVFvVba85kXCVR0Pd1DVC+6CCRMahFvIbf8QS3YooEd4KzHMFdQY92Q2oQNgRgjJzieeWXvAdpaAkIpYI2osymVJU4VxkiB3QcwDWm9xTW7TO5F3T2jSqyWGuSArfdUjw6nMVrrWtJN72p5Xwl6xesORqa4xS6EVIW2w/2pcKGIBRTmRLNiADWjgOLC3bzG8XQtBU7W27SMZIjvoMGdpGDGazzsOUhNIfURIAMmZwFkHVOCRMHwoTxDFEdGW4CXV3K2i6EnU3c1A6k/lqNt9JxJJzvXS8be3W2OZqwAnLawMGO62kn5lc7d4QSM1qt3JGN/CuNv8a+WL3x/Dvc1C1aDM4cnA1q2thAEpEBm6HL8V/Eh/fPYFf5izau3Dd2DqAkKFB1Y+70nCU49bdqr1B7lA+G4i5ZkOy3vBrd4PgDHduEMDM4E9M4qjnnEXXtq3D3CjDUWBZUc7R3Wwdjg471OSaFeIYTldWpgsRPn4eU/Co2FtmNA2MDRJ+enzJ/YoRb4lrti0LintA1jtVZVhu+ou904ZShaY2zAxQThbF3T3heNrUxKgshOsx3bFsz3SfjEwKuyR2991A7yREzqfSXB6d4jJmN96zXua2VMKe8QTpDKYgSx7oJMKCd+lCLHAAFYsqigiNRBeAcFgTIMRjJmrk4aW7yIqZB0aw5XoEOAMhc52IFc+bfFru2834uuGFuTqWQqh3IZIbrkHEwBid9qcQpySATDhQZPZ90SIywnr01AVnu3VYMCg7whieq+ERUFfSwYYKjSCN9OMT4SAfhWpWa2W+EXU1xR3rhVSc5toSUx4ifrVtlYmc/zG36yYn0zsfCuY55xrWOHVbSHUrSHNwDuFgpWE0lm7+rIjE5ofwPtRfYEM0KNGotb7+oOVdVBOliQpAI+0wkAyBd+zi7jXpMBZ0QWknY5EHrA8NtqXagBJ1kgHIUmZxuNunyrnOXc0u3EExtaGsDve8dbT7o7mmNPnM1bdtu0artxhpcEkgMGZ5BUJA7q4B3gn1q8mdaFf7SVVlyEI7QaSR/swZ1QSDgBdxiCdorNc59ZiRL6RpgI24AJDGIDAgjJ8fGhY5PbBLaRLCDACj3QDhQPAfKtCW1UyAAfIeZP4kmfOnJdM9/mmsfyrEznvaRnEOWEiRO3Xxjas27p1ElFDQSoH2gZDFm1ao26DO3WtZu1EmamwG5i6XLmm+91xqKkFjGBbbuoo2LXVHQjSTNT4fjQCgW0AWiThRPdLQBJ2Lb9VHjQjmXHKlxyXWS7d0SxABXTIXE92dJYbidqF3PaFp/l90n7ZA1TsWCjuqSIB390Z8XTpj4s8nacVxQUanIA+8T1+O9ZeF41buVnRkF4gHyWcn1iK4a/wAS7tLkux8STjxPgPIUb4S85IjCxgGcDyGwqyfaZ4zHp2Nu8oAAwPClQhLpgSZ+ApVvpx2bl/JnuQUHDp3ThZZo27yzOqOpO1ErXJr1lSRFwFmYoEAaSZYgB2Jnfr8KA8r4x+Hc3GgAgEB3aQCVDfywAftA5HxwSDVvmV27Ba8qhx3FsEshIY6izhO9AHuK0iTviuW3axk/tqCCU3EgqYx6EAg+RzSbnynBD+mCI+dbOJVLiGTqM6RABKkbx9qfI7dRXP8AFcKyHI3yDkSPEA1lmzQoOe2+of0gR8tVSPtHb8LnyX/FQA1W5oSbdA/tKn3bn/b/AIqqfn6MCND+sgdR5zQGnmhp0C8/AEaGOIkuJ+OPKof6R+Fv/v8A/wCaCG7TKD5n0E0QZvc9FxSrWxBj7R6MD93y+ppPz8xHZIRjBLHbIJgjqBQhdtj9KqZ/L60Bs+0dz7ifJv1qs+0VwHZBv0bqSTu3nQE2E+6Mep/E1JVC7ADAGPAbCijn+kt3+5/y/wCdRPtJe+8vwRfzoN2lMXoD/D+195feCOPMaT81x9KI2fbO0ffS4p8ocfkfpXGlz51GKDvrXtRwx/3mn+tXH5RWlOd8Odr9r/nUfjFecdnUhYNUel/2rZ/41r/qW/1rInF8Kmz8ODOCChIlixiJI7xLY653rgk4X0/GpG/bt+/cRfIsAflv9KLq13l7n1iSFuFx0Kq0fUCqW54D7qn1aB9BP41wp9qLC7Fm/pX/ABRWe77bna3bA83M/wDav60bnizvw9DXj2O/0xVfFc5t2h/NuBfAE5PooyflXmd72kvvvdZZ6JCD6Z+tYxf69Tuep9T1qPRj+L/Ku+4325QCLSFj4v3VHwHeP0rneP59euyGuHSfsr3U/wCUb/GaCi/WqxbZj4etNV314vHOklt7fhWy1wv761ZbsgD8zXS+z/JluDvAFiTBY91baqC9xugywAJ28JyL6ebPzW9QG4Ll2poUST+NdVwXKRbYqVFy8Bq7KdKWx97iH+zj7Ilj5CtnAcOqW5sN2dtR/M4wiGcDdeGBkmfvnPQCsHFcSGU2rYK2pJPR7jE+/dM5PkSfMnpvbzfurG9p+FQlX4m+WBIPZM1u3PUW0UQqjYek0qBnkFuTKqSSSS0E5M7kedKp23rAd5VxHBwLpclmRffRdcR7rMoZ4HmQDMitS8wQgpLumY0drMeDBYGIO7UMtcqNvUUBRIQKhCBQVLEuAABJ1eB28zVSu2ohnnM6QwAHwHvfKpbpiTbZzJbrLCTZJCD+cQqEapJYInhMdcz1oeAez0ObRfEsqvnvYABJKgAx9n471dYIaDgCSveIVtWMQ0Gcjzqy5etrtomY+025iScA7+NZt/S6CbvCnzjaYgVQ1ii97mq+6YkrOg92YIxpUEjE9ZrKAGJEMCCBBAEkidInMxBzkg1Ia0G9lTaKKDhR0Bqu7ZCiWIUeLEL+NVA4pQL2iFxuzFpXMEtqXMRiD55mjnEc44dd7qnyUF//ABBH1oc/tLYHupcI/pVR9TWpdN/088vgO5Lwl9LjG4uHyzMyk6lEDEmd/pRyMUKve1P3bI9Wf8lH51jue0t47aF9En/yJpbutY/j5uhXPj8QQfkal2R8DXJPze+d7r/CF/8AEVnuXnb3ndvVmP4mpp0n4uTsrjKo7zKvqQPxNZLnN7I3uKfQ6v8AxBrk+yHhS006a/tfuukue0Vkbaz6L/iIql/adPs22PqVH4TQHRTGqv8Ab4z2MXPah/sog9SW/MCst3nt4/7yP6Qq/lP1rAajWtFmGLRd4243vO7erGPlNVLTBDU1sU0zfLjPSOupLc8Kut8NWu3wdOozfNb6ZFVjWuzwRIkkx5DHzrVb4eNsfStdgeeOvwrPJjnb7Q4Xgh9mPGdz8etELXCmYEExiDP126Vo5fyR7sEKxUmAY3MxpAA7xnEV2/L+VW+GIXs+14kxFswVt93e6w3O5gEwPCZozaG8s9mVtoL3EnSs91B3mc+FsY1HzOBnwo1c4VY1XlFuzunDKJZ23DXj9s7GNhj1NvEEWW13iL3EEd0fZRf7o2RR/wCs96hd64ztqcksfWAJ2UdB+PWp7Z9G47jXukThF9y2PdUDAON2jr8BVASKtC5/YrSlgHJ2G/6Y61pixg7FjsPrSoz/AGVcbPaaJ2UKMDoKaqaCOJ9puHABkMxiT3nHnAGgbePnvWW57WWmBVVRVEkthSwA7ygoFBEHxMdZrjr1u9ebUSF/oULAgDrkgdPDNTs8gWe8zNO5Y5+tZ01tq4j2wt9p3MDvSqEMT3cDUyjZskxmq7vOmc/y7TdZa68gkxui4MR5VdwvJ0Q91QPx/D8KJWeFH7/zq6JbQe4OIuLm4qLiQihMgmJb3jv9BUk9ntR1OTqJmSTJPjkkg+eKKXeNt2zuCesDPzrHc56Psp8z+lZ3I7z8fyX4BOZ8zvG46teud1mUDWQIBgYWOlDeIEtJySFMnfKg9aMcRwmt2ePfM7wM+VSPL1gHA+yYG5H+RHyrm+tjhjJAArVlvhGOyk/CjSqi+dVXePjaBVWh/wDZb+AHqR+tQPBxuR8M1Zc44sYGdhAyZJgepJxFVcUSiozQBcBK5k4ZlhgPdMqTB6QetXVc75MMbq2IG1URbmp6l6knyX/EahcueAC/Un1NONZy8/jx91ErFQLClp8aktutzF5c/wAv+MVkmo6a0C3Ti1W+o8uXlzy9qBbqQtVpXh6tTh6zcmNMq2a0pwvjWhbdWKlZ2ukEtRV6JTrbrSljB3j4D552qCq2nh+Ao5yvl1sJrv6uzEnSuC4BCwHPd94hfn4U/BcjuPJjAGqDjHQsTsJb1PQda6prIgIpAVQoLQs+YQMNIEfATsaxy3dLpn5TzNllV/lXLpYagCltLfcWVRJIYKgWcHb4lv4u3w6FLBD3G969giTvH3vT5kmsvCcQbguC2Cqdo4PRiVETESRtE946jOACc1y2J2jymT6z9Y6VqXuys37hwcyxJLbsSZPr1p1uxPdBB8Z+h/c1ANTL3mC4yYyRHxroykXHWtnLhqaeinAzk+OajzHkkWxpuanLHAAVdHxzPXeocBfA0iYnqJwPGN6zMplOl1of7alQ5uL8GAHTHSlWhw62gf8A1Vtu2PM+pgfIVUsnc/L94q1Sf8ya0wujw/Sslzmq23IaDA2PmP8AOrHbxb4CgvPuXs/8y2CYADLuTH2l8fSs57109X4uWOOf+SjjudqxworIeaeGKENeptRrlqvq88RVuY+dVnjSQeuR+f7+FDww8ZPgv6nFGPZXgxd4q2hAgkGCZmCDB6bdK1Me3Hy/kY4S69nPKOJZC62XZQSDpElSACdS7jBG46ihRcdWLb4X9TXp3Gm7w166965riW4dXjs2mHVyhB2B0ADIZWyMGuQ9pSt7S4BW6LaAsTPbFRBLMTLOSD3jvEdRXX+nHzJ/6GfqsXsxwS3b+lhpBBEzkSIkHx32ro/aD2YThrqcM7rca4LwDAd4M1sW7WoNG17SwAJIgnEkVxfDcQVZXQ5Ugg+der8j9txxdhrRIt3Sog6oUkddpx4bgA+RrUefyf5Zcq8p4jgXtOUuDSw6eXl8adbVdv7W3bN212asbl9NDG4gJXWtsJLMzHBgSATkj1rjrCahNYy6bwy2rFqpBK0dl5ilprHJtSEqxbdWKtTC1m1VYSp6asW3++vwFarFg5iPMxMAeBPr0orKlv18v3uasCY6+WKMcJytLh0q/fPQhZOJkaiJ/pmcVY/IWCShFzEnQGLATGVO364zRAuzbnyA/c0X5bybWNbtoQEQdyxiQEXqTijPLfZQAKbo1O0lLIOOnfuMMaRien9RxRbj7qWDpKC7edTOAqW1O23eEkf1ECZGKDEnCBUGoaFyVtkyxYjd28YwB0xtWm3bxqJJExEYBHTwnbpAqi0kIDcOfIEGM/SfCCc1c/Es9nR3IMKXVoQINw6brOMCd/E1jlr303rfpt5dy4XFLL3FkwQCdTT3iBiBP2sySdoqrmfANbEkDTgSGkSegnO3SKtt+0IA0kG4oAEGAYiNxsB4ZjxoVe5ozXUB7qj3UbvAA7mSM9BNdLfljS+0xAiFKkzBA8OhGR86r4jhwcqCPImflgH50RNsN4EeIj61H+HA2FNpph4W2xlZIxkZAjHTarhauJG0fvFamQQcY8t/hVPEXiCBlugA94sdh5zilyJFRI8D8x+tKiA5UBg6iRucEausGNpmPKlU5mnCLcp4nes/amo5rs5rzcHr++lJrvz/AAqpaq4i7pBjegCc84jtHjGOsCT6nePKaFDhxRG6hJkj9+NVdn5fvxrnt0l6UJb/APVbuUX2t3luISHty4AAMlYOk7QCAQT4GoDh/D4n9KvsPoJBO6nTnuhmABY+emRnExO1JUr2Di+ATjuFA1adK9tacZiU7wP93Inrg9RQBvZKxb4dOK7Znh+HZJUooUaLd06GJYg9+4FMaScdDQb2X9oLyLc4VGRChLAuratDGbgAzBAOorExqhliaLcZ7L3W7IEjiu9N03uzVAoNswBDEKQHGlcmQWJgV3l6efU36efc95WttxctSbTxOIVLhk6QTurAFlMDAMSBWWypUyp8JHQx4ivW+ccpt8QjWQQZGkqoUwfsPCjulTkdILjM48pFhrbvbf37bMjeEgwYI3FYyuu3THvqiP8AbN517Nn0WXgXFtd0uIiGbJIicTFdNwfsHaucOtyxcZiwhA4VQW0+5g472J/Y44V3/wD9O7rMrDtSNAYIiuGMEjUWtNuuZB8zvXPlcvbfGY+nH8w5JdskB0ZZxDDqNx5+WaydkfD8jXq3OuBe89nte4lybbCI0gmdRkkT3gcbRFc8/s6xVxcAFxDpPeAxoBQyZHiJn7NZsWVxgtx546/lTqk/syfjED5Cjt3kNwpqKFtIAMEEwCdo3HWR0rL/AGaygyGBEeBHyjf41GmO0oBO4nEKY36TufE+OBUlHTJ8v1zWpuCOCOszEHI3EbT+tH+Seyq3e8XOkHpCkwFJk9IJIMHMdJqrq2bVezfCqZi2C6wde8GQe8dh4aR511HCgp/LXv3CBqJwoXHeeOmDCySfSrL10WgtmwqlmnSmAMbu8dB8/U1l5nxo4W32VttV+53nuHdQZ/mEDYnZR0AnwrOtnpPmHGnhz2VnvXn7z3WgkHIWVGC28LgKM564bXCaBJy5yxJnJ3z9rP7isfK7ulS3vsSSCTtO5YzJPU+lELSFyJgsTB3A8yR0AH4VtERwxaSxxG8yP8/ACs961qgAFQNsAz/eYjr+H46rjA4X3RJzkk/ebz2EdBjxJtsrPlnYeFTW12y8PwTAjMx6EfOstzkEcS14Bz/KVCgbQjtnJzPdAU9Mx4zR6KCe0nGhQEHvESxG+k7LPnVnRe2NOPZGhdjmJ2HUHEjPQ0d5XxpvYgT4DwHl0rkkaAT1gx0gD9mut5TwAS2zOO84LNOIXThZ6YyfXyojV2kCfkf0odx+uJtgFgdUzDTM907T8j51K9zq2SO0kWzKpEiFjusQNp8gSB0oRf4wWzqDhvGRESfEdIFTSrm9q+LUxoQxjvJc1fHSpHyJpVFNJyWUkkmSTOTtjw2+FPU4z6HPa4ptc1TqpB67uK3V0qLfSq9c05I/yqCi5neq9Gfxq7XBJjAHzPgKqAgz49PjWVVaMmPSoLfIUjYyAfQGQQdx8KlbEsfn8fKq7hkiRtjwMeZ61lWhbTJ/MtaleywKlTIAgkHxwQfLfbNdLxHtnZbhgwu3EuHa2ltWW3/VJGoHSQs7TBBiaC8v7AC52xuFSsWmSNWsSIPkVJGRHyyO4nhAx7q6l3GoDXHQMB1G1dMcte2Mpb6F+K9p+M4wC3aK2kLBezsSQNWwuOs6mxhVmciBWXjfY88NbFw3FYFyhGkqVuRLIZMeOfWquTca/D3Va2xtkRnIX/8AZYOoZ8PSvTvZvglfhw1zQTfDMypGMmGbJyWzGNJNS5culmOu3lAX9itvAcSUIaJCkfaKkE5wVyvrXfcf7IBrZK3LjBV7yvp1ACCWDAdBLAYmIoPc5I9tdShbttlADEEOqk6ASu2IjVt9CccW9t3KPaPu91WLvIl2JBIERrYgH3vqBmttrmT4zanMhHyoGdPdnHWATBMYrkW4VSwtgG28xpKyM5WDJycA7+grruW8oW0oFxQzHUHuMrLp1TChCdTtHhpkRAxQZHtw3aFgi6gVKEAkkkHur3SDETgCahxXEdsdCKoBaZCnSBuQoWMbDzond5JaLAgagsAkgQRG0rk7iRkDNa0sqpUIBCg7ZmTEx4nx3qaWBfA8CyNbIW2NWbkAi4xUd3vEnQsgyFgDzmsdi9/CxasHWTccksMMzmRbRQZhT54mM9N3O+aaAVUgNHebqimMA9CcR8/CqOS2xZB4i6CAAqrAJjWJAA6mIBOIJrROhPi7n8HaLx2t+8wyYgvp6DfQuwA3kDrQmzwTISzu2smWYZ1MZMDE+Xw8IrRwt03rhvEA402gNwvifAz+flW1rmn0EyT18T6eXhFZ38Kx2EAMKMZO/QZJJ8YH+VPfaAACIMEkbGDhVPgD9fSrl4YEhwNMGQPPoxXoaovWDMtBEQCOg9BRYa243gZAkRp+njWvhbsj4x9KyPZnfPh+/GrVcKMDbGcfHzqlaDc/X4/GuQ5srC42pTljmDBHSM+nzrquFua9xHn895qrml4BSCAWYhVU9XJxHpvPTFAM5Dy7W2pp0JpgEZJEGBiCJyT/AEjxolzviZi0Ij338lBlVPkxA+A86IcPZFtAN9Iz0k/aI+J+ooQtkvLkwztIO0KJCjPSM9Pe+FQZ3IWCYJUjutlG+6CPWBjxrm+O5iWeV7oEBVWQCcAtvMsVjxxicrRzmbqiObgwBnu6h5Ss94HyP4UP9m+MtE9peUKXQppKL2e6gNgSZCRqIkkE4nOp1Nprd0GtxCA5RmPUq5QT1hVUgfD5DalV3N+HtpedbKXOzERpYlcqCdJ0NiSYyaVa6XTFOasG1KlVcTiqS2aVKio3Tkek/GqrjHSPSfjNNSqCI3+NTP5frSpVhULN0lSCcTt8CajayCTvG/X50qVFT5aZcEkn3uv90n8q9N9hE027cSNcs2TlhpE/LFKlVntL6dLzCwovGAACjEgbEsVDEjzBIrHdsiLawNJDoR/c20+mTT0q3fbMAeT8Mr8Q+tVYo94ISASoRGKhTuIO1F+KbU1osAToc7DJkCT44kfE+NKlXJuez3veI6SfwrNeuFLN51wy2brgwD3lQkEg4PxpUqsacuO9ct6s6rmo+bRMn40X9rrplEnukkkeJkD8zSpVakUWLpW4VXAKIYAHVQMeGANqJKZ38BTUq5Y+3TJeKgNx6UqVbYU8UIIjG1SCjT8PxpUqVSt42rFeE8VbByFGoDpMOZ+aj5ClSpBu5i5CY6tbn/qAfhWTmFsax6fnT0qDnmum5fa05Jt6FbT5z4jPwoayhWIGABsP6jSpU8n/ABrx+xNWIAz0H4UqVKqzX//Z"/>
          <p:cNvSpPr>
            <a:spLocks noChangeAspect="1" noChangeArrowheads="1"/>
          </p:cNvSpPr>
          <p:nvPr/>
        </p:nvSpPr>
        <p:spPr bwMode="auto">
          <a:xfrm>
            <a:off x="63500" y="-901700"/>
            <a:ext cx="2466975" cy="1857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0" name="AutoShape 12" descr="data:image/jpeg;base64,/9j/4AAQSkZJRgABAQAAAQABAAD/2wCEAAkGBhQSERUUEhQVFRQUFRQVFhQWFxcYFxgUGBQXGBcVFRcXHCcgFxwjGhYXHy8gJCcpLC0tFh4xNTAqNSYrLCkBCQoKDgwOGg8PGikfHBwsKSkpLCksKSkpKSkpLCwpLCksKSkpLCksKSkpKSwpKSksKSwpLCksKSwpKSkpKSksKf/AABEIAMMBAwMBIgACEQEDEQH/xAAbAAABBQEBAAAAAAAAAAAAAAAFAAECAwQGB//EAEUQAAIBAwIDBQUGAwQKAQUAAAECEQADIRIxBAVBEyJRYXEGMoGRoUJSscHR8BQjchVi0uEWJDNDU5KTorLxgwc0VILi/8QAGQEBAQEBAQEAAAAAAAAAAAAAAAECAwQF/8QAJhEBAQACAgICAgEFAQAAAAAAAAECERIhAzFBUQRhUhMUInHBBf/aAAwDAQACEQMRAD8A9o004SmU1ZWQwWn01NaeKoq004FTiniggKlTxSigalNPFMaB5pppppTQSmlNRmlNA5p6alQPTaaU0poFTTSpUCpiaeomgiTTCpGmmgWmmilqptVAopjS11EvQPUS1Rd6q10FmqmJqGqm10EppqhrpUG0Cpqao7an/iBUF+un7WsbX6SuaDcLlPrrMs1Yi1RcDT0wpE1Q9MRUFuSYqygrIpoq2aaghFPUzTRUEaelFKgVI0ppi1AgKRqJam1UD1GKWqmNygRpqYtUSaCRNRqJeoE1RYTUS1Vk0oqBMKiximZqrYeVAmuVWbk07LUSIqhRSpTSoCaoKcoPAVSHp9dZFgsirFQCqQ9T7SguEVFZ8qq7QU+uguKHxqRGKo7WnFyqI8PaZWIZix3BIAgTtir2qnXn5j8KkXpBNTUtdZ7PFK0gEHSSrDqD4H95qzVQTNym1mm1CkLlBITT1A3aYuaCRWomol6YgHxoHLioG5THhl8T86QsgUDM5FUvdNatIqtkFUZu2pxdqxrPnS7OgjrqPaedTZABPgCfl4eNJVUgEZBAI9DkGgZJNWGozFZ+N49bSM5IwMT1YmFAHWWIGPGgyWefI3Ftwyo2pFJZ5XTqAUlYmZh16daIOa4fgeF7HmjF8Pct8LcJER/MN/h3B8JuPbnfvV1/HcWLSFyrMAQIGSSTA/GfhVy1CdrGU+BHqKwX+YW1967aX1uIPxNef8H7H8RxSm53VUu4Has8kKxGoLpMLIMZ6VqX/wCmlwb3bI/pVz+QrrMMPnJjeX06w+0HDf8A5Nj/AKqfrSrHw/KOJRFQX7MKoUf6rOAIEntM4G9Kuep9ruuiF6nF6sJ4xRuwpxxqfeFZVv7amN6sY41NtQpjx6Ddx86DcL9SF+hrc1tDe4o+IH51X/b1j/ir9Tt6VNgx29OOIoJ/pDY/4g+tMfaXh4ntJ2+u3XrTcB9XME9MY6znfyiPrSFzzofy/mqXEulJOiJ2n7UxnyocntPaIkBiOmF/xfuKm4vYnxxYOty23eCtqtwP5iCPGDKkz6EjBitfDcaHEifTy8QdmHmPyrn19p0JwhJXu50gg9RJ6YXbyrFe5sNYZJUidI1AKCwjvCBI7uATAz4gjNyk7Wbrs9dOLlcfb9r3CqXtqSSASpbTJIEmcr7wxnfwzWu77QuBOhegiZOW0jGr4+lXnDVdL2lN2lcyfaJ5AhQTO87DE7Hy+Ypjz+5MSgwDJ1dZ7v8As9xEn1G9OUNV0+unD1y558/3kG8YPjA+yKS8+aT3l640ziYH4E1dxHUdrURenYiPGuYuc9aDDiSDiAJxgZPrtV1ri9IKq8Ku0NbAidwScxt6kDNNwdAbtN2tA/4yftkwM99dv1qv+I31G6MHrAiMDwnI3ps7dAblN2lCGtN92+d8hhvnO/nSFhui8R1OCpiZnr/eq7BftKy8Be7pX/hu6fBWIHwIgihhstnN8SNiFI8dpmsa3Li3dMupYAnYGe6NQ8V7wziINYyy49rJt0wM7fjWDm/LnuFB2CX1Ulu9cQKrwVBgqSWAmCIjV8RjtvellLiU0hpz3mEgA7/A5yK6TlWrsl1xqMkxt7xqy7PXtxvENfe8t08DcLImiTcAGntFvIdItwWW4inJxneaXG3eLugg8vBDMtwg34lkgpq/lb6hnP3cnIHeUoqWX7dJnjPgA4Hgmt2QbxW2d2AYsisxOFcwTk+G5q25bAE61J8BNbObN3QMzM4Go46gdcxQfQ33rh/+Hr471d6c72nqp6qa2Qffb/pf50qbhp5qnNkmCRByYfH4VI83t9DIxJ14zt50WUcMAl0HiCr3HYKvD24TWpB1AkkWx7wwQCBAoxwCI6Aqg3KyypqOkwGbSoEnDYHXpXGSW+2+Tk15za8R0nvk4NSPOLU7Bh4gjb412FrglRiQI6jwE6gYnack1ebyjJYDzJX8acf2vNyJ5hbADBZGP92xO+dhUhzCTAtMek9lcI9fdrqm5jbG91f+YVA84tf8SfTUfwFXjPs5X6AF4h+lhz/8Dj6RWrhGYka+GusO9I0MoODGdxmDjwomedWvvE+itUX9oLY2DnboBPzPSprH7OV+lvK+a20udibL2+2tkHtCglhAUL3pZSXKzGMTE0HW3fn/AO1MHytj8WrofZvnK3uINsLpPZFhLLqgOgPdGR71auV8SLlpXgZBwM7MynceVLIS2OVNrijtYAx42j6fa9flUjwnFGQbSQRtqtjoeuetdhc4dTuo/fpVNzlyt1cHOVcjBpqHKuN4fh2YMtwsrKdMQqqwIksmoZiBmOu1axwlxwBZaTJ1O5BUQdgUSTM7f3TO9FuJ9kw4P8+9lp7/AGd2Bp06VDrgCBHURuZrOfZFwAFvmepKKNRIySM/vrWJjJS5ZVg43l7KV7S9Z1wWCrbJYDYwCwaMicZimfhGDQeItaYnUE0hvNe8QfnQ3mXKrlm4NcNcKRqtfxBlFdcOUUKuRA7oOdz12JduNJUcWAQQRbhVgtOO1MLmDjz9K30brZa4BTH+szP2Qifqc+lSXlVvP+sXDpOQuhYODtpJpr1+9ckDhmOqZ13bKz4nuFiD5jNV2bN1DKpw1o6dJPbPqIBnvC3aWTOZmrP9JV/D8Bw+dLu+0kOWgyIkovcPy69JrWOOtWlI1QoZiZV2IJJJkEEgTMdD0ofa5a8rL2YUg6VF94zEwb0DZgJXxqvieDdXB7S405hVgKZMEAkjbG4+Na2mvtF+ftPf4c6W2i2dRHSCV7x9Ioryw3L6m5bsEAHSdWhHJ0qTAZROG3JE5rNw/AIGKq7sww0G0pB/vaEUiTjwMGKO8Dxf8NZYuGbvFjLkkDugwX3G0AbwcCQK3fJL8Rjhr5qkcscka7TAagCx7LAn3jDHA/OivBcnt2CxQQSpGyjEz9kDyqT80Rl7urJEd0jJ2GczQ5ed3ci5a+0FlZ06SDqZSZ1FTAgxWNtabH1AyFkEQe8R9qT3Yjbrv0oRzPgLt2+HDBUCwVMyT3yTI297w6VK/wA5fVgabYDNqdTgrv3R3s5M+AwDNYON4x2fHEPbUoO+h0qJ050G2TJk7zgfE5ur1Vkvw0cByu4HOpyq5A0srGAMSGWTsM6p6V0VviVVAgIgQu2B4iJ9RXMJxV9VbVfZo1T3kYiZKrHZgBsgAGcATJq8cVeAhlLQFBfVaLEkAZCQMk9BiRV3J6W7vsY/txGIFlw7EhZVSVWILBjsuK3peaZIGwG/z+tcty/if4W3qZbiqxnW6gE6lGncyIAGI9atX2p0Fg7K0962ujQwXAySc7rnG53qTKlgrzO7cNxQptiMkOrNI8tLCNxk0Fbm5NttVy3bi4VDKHYkI8EwA2kNpIyNjgzWLiPaxL3eS0xByDDgQEdcgZPeGIxDKcVz9s34UBFWRqdjcfVqk91NLAgZLE7Ex4VOXa6mnXtzdDnVw/zvf4KVcfcV5MX7oEnBYmM7Scn40q3tNMlvm91BbR7B78KRrnG0gD3pnyAEnpWptQYg3LaJ9xb+fCYQnwzk7UE41rLDU5ukiLfelmLjScIpGq2Tusb43yOrtezXDYKWrUEYldL6SJDFbplYae76jJEnlolBLJRiwW5YJWWwzOQApLEwGI2/e1LhrqN7javDs+Hvv9Son4V1tnhFtDUEt2wNORCgEnSwOgYU7ydorFyTn47Nv4nuXBfa0irbdQTqEQdOkj3sztE+cktv6b+A2zbkhIulzJCdmttiPEa7kR59PCrRwN3AFi563OIsiSRPRWjGYo9bvlgXV1ZF1ZDqVOnDnWfdAj4/KtVnmPCXGtKFPbOnaACcASGwWAELJ8wDAMVZjtOTkb102joayrXVFvVba85kXCVR0Pd1DVC+6CCRMahFvIbf8QS3YooEd4KzHMFdQY92Q2oQNgRgjJzieeWXvAdpaAkIpYI2osymVJU4VxkiB3QcwDWm9xTW7TO5F3T2jSqyWGuSArfdUjw6nMVrrWtJN72p5Xwl6xesORqa4xS6EVIW2w/2pcKGIBRTmRLNiADWjgOLC3bzG8XQtBU7W27SMZIjvoMGdpGDGazzsOUhNIfURIAMmZwFkHVOCRMHwoTxDFEdGW4CXV3K2i6EnU3c1A6k/lqNt9JxJJzvXS8be3W2OZqwAnLawMGO62kn5lc7d4QSM1qt3JGN/CuNv8a+WL3x/Dvc1C1aDM4cnA1q2thAEpEBm6HL8V/Eh/fPYFf5izau3Dd2DqAkKFB1Y+70nCU49bdqr1B7lA+G4i5ZkOy3vBrd4PgDHduEMDM4E9M4qjnnEXXtq3D3CjDUWBZUc7R3Wwdjg471OSaFeIYTldWpgsRPn4eU/Co2FtmNA2MDRJ+enzJ/YoRb4lrti0LintA1jtVZVhu+ou904ZShaY2zAxQThbF3T3heNrUxKgshOsx3bFsz3SfjEwKuyR2991A7yREzqfSXB6d4jJmN96zXua2VMKe8QTpDKYgSx7oJMKCd+lCLHAAFYsqigiNRBeAcFgTIMRjJmrk4aW7yIqZB0aw5XoEOAMhc52IFc+bfFru2834uuGFuTqWQqh3IZIbrkHEwBid9qcQpySATDhQZPZ90SIywnr01AVnu3VYMCg7whieq+ERUFfSwYYKjSCN9OMT4SAfhWpWa2W+EXU1xR3rhVSc5toSUx4ifrVtlYmc/zG36yYn0zsfCuY55xrWOHVbSHUrSHNwDuFgpWE0lm7+rIjE5ofwPtRfYEM0KNGotb7+oOVdVBOliQpAI+0wkAyBd+zi7jXpMBZ0QWknY5EHrA8NtqXagBJ1kgHIUmZxuNunyrnOXc0u3EExtaGsDve8dbT7o7mmNPnM1bdtu0artxhpcEkgMGZ5BUJA7q4B3gn1q8mdaFf7SVVlyEI7QaSR/swZ1QSDgBdxiCdorNc59ZiRL6RpgI24AJDGIDAgjJ8fGhY5PbBLaRLCDACj3QDhQPAfKtCW1UyAAfIeZP4kmfOnJdM9/mmsfyrEznvaRnEOWEiRO3Xxjas27p1ElFDQSoH2gZDFm1ao26DO3WtZu1EmamwG5i6XLmm+91xqKkFjGBbbuoo2LXVHQjSTNT4fjQCgW0AWiThRPdLQBJ2Lb9VHjQjmXHKlxyXWS7d0SxABXTIXE92dJYbidqF3PaFp/l90n7ZA1TsWCjuqSIB390Z8XTpj4s8nacVxQUanIA+8T1+O9ZeF41buVnRkF4gHyWcn1iK4a/wAS7tLkux8STjxPgPIUb4S85IjCxgGcDyGwqyfaZ4zHp2Nu8oAAwPClQhLpgSZ+ApVvpx2bl/JnuQUHDp3ThZZo27yzOqOpO1ErXJr1lSRFwFmYoEAaSZYgB2Jnfr8KA8r4x+Hc3GgAgEB3aQCVDfywAftA5HxwSDVvmV27Ba8qhx3FsEshIY6izhO9AHuK0iTviuW3axk/tqCCU3EgqYx6EAg+RzSbnynBD+mCI+dbOJVLiGTqM6RABKkbx9qfI7dRXP8AFcKyHI3yDkSPEA1lmzQoOe2+of0gR8tVSPtHb8LnyX/FQA1W5oSbdA/tKn3bn/b/AIqqfn6MCND+sgdR5zQGnmhp0C8/AEaGOIkuJ+OPKof6R+Fv/v8A/wCaCG7TKD5n0E0QZvc9FxSrWxBj7R6MD93y+ppPz8xHZIRjBLHbIJgjqBQhdtj9KqZ/L60Bs+0dz7ifJv1qs+0VwHZBv0bqSTu3nQE2E+6Mep/E1JVC7ADAGPAbCijn+kt3+5/y/wCdRPtJe+8vwRfzoN2lMXoD/D+195feCOPMaT81x9KI2fbO0ffS4p8ocfkfpXGlz51GKDvrXtRwx/3mn+tXH5RWlOd8Odr9r/nUfjFecdnUhYNUel/2rZ/41r/qW/1rInF8Kmz8ODOCChIlixiJI7xLY653rgk4X0/GpG/bt+/cRfIsAflv9KLq13l7n1iSFuFx0Kq0fUCqW54D7qn1aB9BP41wp9qLC7Fm/pX/ABRWe77bna3bA83M/wDav60bnizvw9DXj2O/0xVfFc5t2h/NuBfAE5PooyflXmd72kvvvdZZ6JCD6Z+tYxf69Tuep9T1qPRj+L/Ku+4325QCLSFj4v3VHwHeP0rneP59euyGuHSfsr3U/wCUb/GaCi/WqxbZj4etNV314vHOklt7fhWy1wv761ZbsgD8zXS+z/JluDvAFiTBY91baqC9xugywAJ28JyL6ebPzW9QG4Ll2poUST+NdVwXKRbYqVFy8Bq7KdKWx97iH+zj7Ilj5CtnAcOqW5sN2dtR/M4wiGcDdeGBkmfvnPQCsHFcSGU2rYK2pJPR7jE+/dM5PkSfMnpvbzfurG9p+FQlX4m+WBIPZM1u3PUW0UQqjYek0qBnkFuTKqSSSS0E5M7kedKp23rAd5VxHBwLpclmRffRdcR7rMoZ4HmQDMitS8wQgpLumY0drMeDBYGIO7UMtcqNvUUBRIQKhCBQVLEuAABJ1eB28zVSu2ohnnM6QwAHwHvfKpbpiTbZzJbrLCTZJCD+cQqEapJYInhMdcz1oeAez0ObRfEsqvnvYABJKgAx9n471dYIaDgCSveIVtWMQ0Gcjzqy5etrtomY+025iScA7+NZt/S6CbvCnzjaYgVQ1ii97mq+6YkrOg92YIxpUEjE9ZrKAGJEMCCBBAEkidInMxBzkg1Ia0G9lTaKKDhR0Bqu7ZCiWIUeLEL+NVA4pQL2iFxuzFpXMEtqXMRiD55mjnEc44dd7qnyUF//ABBH1oc/tLYHupcI/pVR9TWpdN/088vgO5Lwl9LjG4uHyzMyk6lEDEmd/pRyMUKve1P3bI9Wf8lH51jue0t47aF9En/yJpbutY/j5uhXPj8QQfkal2R8DXJPze+d7r/CF/8AEVnuXnb3ndvVmP4mpp0n4uTsrjKo7zKvqQPxNZLnN7I3uKfQ6v8AxBrk+yHhS006a/tfuukue0Vkbaz6L/iIql/adPs22PqVH4TQHRTGqv8Ab4z2MXPah/sog9SW/MCst3nt4/7yP6Qq/lP1rAajWtFmGLRd4243vO7erGPlNVLTBDU1sU0zfLjPSOupLc8Kut8NWu3wdOozfNb6ZFVjWuzwRIkkx5DHzrVb4eNsfStdgeeOvwrPJjnb7Q4Xgh9mPGdz8etELXCmYEExiDP126Vo5fyR7sEKxUmAY3MxpAA7xnEV2/L+VW+GIXs+14kxFswVt93e6w3O5gEwPCZozaG8s9mVtoL3EnSs91B3mc+FsY1HzOBnwo1c4VY1XlFuzunDKJZ23DXj9s7GNhj1NvEEWW13iL3EEd0fZRf7o2RR/wCs96hd64ztqcksfWAJ2UdB+PWp7Z9G47jXukThF9y2PdUDAON2jr8BVASKtC5/YrSlgHJ2G/6Y61pixg7FjsPrSoz/AGVcbPaaJ2UKMDoKaqaCOJ9puHABkMxiT3nHnAGgbePnvWW57WWmBVVRVEkthSwA7ygoFBEHxMdZrjr1u9ebUSF/oULAgDrkgdPDNTs8gWe8zNO5Y5+tZ01tq4j2wt9p3MDvSqEMT3cDUyjZskxmq7vOmc/y7TdZa68gkxui4MR5VdwvJ0Q91QPx/D8KJWeFH7/zq6JbQe4OIuLm4qLiQihMgmJb3jv9BUk9ntR1OTqJmSTJPjkkg+eKKXeNt2zuCesDPzrHc56Psp8z+lZ3I7z8fyX4BOZ8zvG46teud1mUDWQIBgYWOlDeIEtJySFMnfKg9aMcRwmt2ePfM7wM+VSPL1gHA+yYG5H+RHyrm+tjhjJAArVlvhGOyk/CjSqi+dVXePjaBVWh/wDZb+AHqR+tQPBxuR8M1Zc44sYGdhAyZJgepJxFVcUSiozQBcBK5k4ZlhgPdMqTB6QetXVc75MMbq2IG1URbmp6l6knyX/EahcueAC/Un1NONZy8/jx91ErFQLClp8aktutzF5c/wAv+MVkmo6a0C3Ti1W+o8uXlzy9qBbqQtVpXh6tTh6zcmNMq2a0pwvjWhbdWKlZ2ukEtRV6JTrbrSljB3j4D552qCq2nh+Ao5yvl1sJrv6uzEnSuC4BCwHPd94hfn4U/BcjuPJjAGqDjHQsTsJb1PQda6prIgIpAVQoLQs+YQMNIEfATsaxy3dLpn5TzNllV/lXLpYagCltLfcWVRJIYKgWcHb4lv4u3w6FLBD3G969giTvH3vT5kmsvCcQbguC2Cqdo4PRiVETESRtE946jOACc1y2J2jymT6z9Y6VqXuys37hwcyxJLbsSZPr1p1uxPdBB8Z+h/c1ANTL3mC4yYyRHxroykXHWtnLhqaeinAzk+OajzHkkWxpuanLHAAVdHxzPXeocBfA0iYnqJwPGN6zMplOl1of7alQ5uL8GAHTHSlWhw62gf8A1Vtu2PM+pgfIVUsnc/L94q1Sf8ya0wujw/Sslzmq23IaDA2PmP8AOrHbxb4CgvPuXs/8y2CYADLuTH2l8fSs57109X4uWOOf+SjjudqxworIeaeGKENeptRrlqvq88RVuY+dVnjSQeuR+f7+FDww8ZPgv6nFGPZXgxd4q2hAgkGCZmCDB6bdK1Me3Hy/kY4S69nPKOJZC62XZQSDpElSACdS7jBG46ihRcdWLb4X9TXp3Gm7w166965riW4dXjs2mHVyhB2B0ADIZWyMGuQ9pSt7S4BW6LaAsTPbFRBLMTLOSD3jvEdRXX+nHzJ/6GfqsXsxwS3b+lhpBBEzkSIkHx32ro/aD2YThrqcM7rca4LwDAd4M1sW7WoNG17SwAJIgnEkVxfDcQVZXQ5Ugg+der8j9txxdhrRIt3Sog6oUkddpx4bgA+RrUefyf5Zcq8p4jgXtOUuDSw6eXl8adbVdv7W3bN212asbl9NDG4gJXWtsJLMzHBgSATkj1rjrCahNYy6bwy2rFqpBK0dl5ilprHJtSEqxbdWKtTC1m1VYSp6asW3++vwFarFg5iPMxMAeBPr0orKlv18v3uasCY6+WKMcJytLh0q/fPQhZOJkaiJ/pmcVY/IWCShFzEnQGLATGVO364zRAuzbnyA/c0X5bybWNbtoQEQdyxiQEXqTijPLfZQAKbo1O0lLIOOnfuMMaRien9RxRbj7qWDpKC7edTOAqW1O23eEkf1ECZGKDEnCBUGoaFyVtkyxYjd28YwB0xtWm3bxqJJExEYBHTwnbpAqi0kIDcOfIEGM/SfCCc1c/Es9nR3IMKXVoQINw6brOMCd/E1jlr303rfpt5dy4XFLL3FkwQCdTT3iBiBP2sySdoqrmfANbEkDTgSGkSegnO3SKtt+0IA0kG4oAEGAYiNxsB4ZjxoVe5ozXUB7qj3UbvAA7mSM9BNdLfljS+0xAiFKkzBA8OhGR86r4jhwcqCPImflgH50RNsN4EeIj61H+HA2FNpph4W2xlZIxkZAjHTarhauJG0fvFamQQcY8t/hVPEXiCBlugA94sdh5zilyJFRI8D8x+tKiA5UBg6iRucEausGNpmPKlU5mnCLcp4nes/amo5rs5rzcHr++lJrvz/AAqpaq4i7pBjegCc84jtHjGOsCT6nePKaFDhxRG6hJkj9+NVdn5fvxrnt0l6UJb/APVbuUX2t3luISHty4AAMlYOk7QCAQT4GoDh/D4n9KvsPoJBO6nTnuhmABY+emRnExO1JUr2Di+ATjuFA1adK9tacZiU7wP93Inrg9RQBvZKxb4dOK7Znh+HZJUooUaLd06GJYg9+4FMaScdDQb2X9oLyLc4VGRChLAuratDGbgAzBAOorExqhliaLcZ7L3W7IEjiu9N03uzVAoNswBDEKQHGlcmQWJgV3l6efU36efc95WttxctSbTxOIVLhk6QTurAFlMDAMSBWWypUyp8JHQx4ivW+ccpt8QjWQQZGkqoUwfsPCjulTkdILjM48pFhrbvbf37bMjeEgwYI3FYyuu3THvqiP8AbN517Nn0WXgXFtd0uIiGbJIicTFdNwfsHaucOtyxcZiwhA4VQW0+5g472J/Y44V3/wD9O7rMrDtSNAYIiuGMEjUWtNuuZB8zvXPlcvbfGY+nH8w5JdskB0ZZxDDqNx5+WaydkfD8jXq3OuBe89nte4lybbCI0gmdRkkT3gcbRFc8/s6xVxcAFxDpPeAxoBQyZHiJn7NZsWVxgtx546/lTqk/syfjED5Cjt3kNwpqKFtIAMEEwCdo3HWR0rL/AGaygyGBEeBHyjf41GmO0oBO4nEKY36TufE+OBUlHTJ8v1zWpuCOCOszEHI3EbT+tH+Seyq3e8XOkHpCkwFJk9IJIMHMdJqrq2bVezfCqZi2C6wde8GQe8dh4aR511HCgp/LXv3CBqJwoXHeeOmDCySfSrL10WgtmwqlmnSmAMbu8dB8/U1l5nxo4W32VttV+53nuHdQZ/mEDYnZR0AnwrOtnpPmHGnhz2VnvXn7z3WgkHIWVGC28LgKM564bXCaBJy5yxJnJ3z9rP7isfK7ulS3vsSSCTtO5YzJPU+lELSFyJgsTB3A8yR0AH4VtERwxaSxxG8yP8/ACs961qgAFQNsAz/eYjr+H46rjA4X3RJzkk/ebz2EdBjxJtsrPlnYeFTW12y8PwTAjMx6EfOstzkEcS14Bz/KVCgbQjtnJzPdAU9Mx4zR6KCe0nGhQEHvESxG+k7LPnVnRe2NOPZGhdjmJ2HUHEjPQ0d5XxpvYgT4DwHl0rkkaAT1gx0gD9mut5TwAS2zOO84LNOIXThZ6YyfXyojV2kCfkf0odx+uJtgFgdUzDTM907T8j51K9zq2SO0kWzKpEiFjusQNp8gSB0oRf4wWzqDhvGRESfEdIFTSrm9q+LUxoQxjvJc1fHSpHyJpVFNJyWUkkmSTOTtjw2+FPU4z6HPa4ptc1TqpB67uK3V0qLfSq9c05I/yqCi5neq9Gfxq7XBJjAHzPgKqAgz49PjWVVaMmPSoLfIUjYyAfQGQQdx8KlbEsfn8fKq7hkiRtjwMeZ61lWhbTJ/MtaleywKlTIAgkHxwQfLfbNdLxHtnZbhgwu3EuHa2ltWW3/VJGoHSQs7TBBiaC8v7AC52xuFSsWmSNWsSIPkVJGRHyyO4nhAx7q6l3GoDXHQMB1G1dMcte2Mpb6F+K9p+M4wC3aK2kLBezsSQNWwuOs6mxhVmciBWXjfY88NbFw3FYFyhGkqVuRLIZMeOfWquTca/D3Va2xtkRnIX/8AZYOoZ8PSvTvZvglfhw1zQTfDMypGMmGbJyWzGNJNS5culmOu3lAX9itvAcSUIaJCkfaKkE5wVyvrXfcf7IBrZK3LjBV7yvp1ACCWDAdBLAYmIoPc5I9tdShbttlADEEOqk6ASu2IjVt9CccW9t3KPaPu91WLvIl2JBIERrYgH3vqBmttrmT4zanMhHyoGdPdnHWATBMYrkW4VSwtgG28xpKyM5WDJycA7+grruW8oW0oFxQzHUHuMrLp1TChCdTtHhpkRAxQZHtw3aFgi6gVKEAkkkHur3SDETgCahxXEdsdCKoBaZCnSBuQoWMbDzond5JaLAgagsAkgQRG0rk7iRkDNa0sqpUIBCg7ZmTEx4nx3qaWBfA8CyNbIW2NWbkAi4xUd3vEnQsgyFgDzmsdi9/CxasHWTccksMMzmRbRQZhT54mM9N3O+aaAVUgNHebqimMA9CcR8/CqOS2xZB4i6CAAqrAJjWJAA6mIBOIJrROhPi7n8HaLx2t+8wyYgvp6DfQuwA3kDrQmzwTISzu2smWYZ1MZMDE+Xw8IrRwt03rhvEA402gNwvifAz+flW1rmn0EyT18T6eXhFZ38Kx2EAMKMZO/QZJJ8YH+VPfaAACIMEkbGDhVPgD9fSrl4YEhwNMGQPPoxXoaovWDMtBEQCOg9BRYa243gZAkRp+njWvhbsj4x9KyPZnfPh+/GrVcKMDbGcfHzqlaDc/X4/GuQ5srC42pTljmDBHSM+nzrquFua9xHn895qrml4BSCAWYhVU9XJxHpvPTFAM5Dy7W2pp0JpgEZJEGBiCJyT/AEjxolzviZi0Ij338lBlVPkxA+A86IcPZFtAN9Iz0k/aI+J+ooQtkvLkwztIO0KJCjPSM9Pe+FQZ3IWCYJUjutlG+6CPWBjxrm+O5iWeV7oEBVWQCcAtvMsVjxxicrRzmbqiObgwBnu6h5Ss94HyP4UP9m+MtE9peUKXQppKL2e6gNgSZCRqIkkE4nOp1Nprd0GtxCA5RmPUq5QT1hVUgfD5DalV3N+HtpedbKXOzERpYlcqCdJ0NiSYyaVa6XTFOasG1KlVcTiqS2aVKio3Tkek/GqrjHSPSfjNNSqCI3+NTP5frSpVhULN0lSCcTt8CajayCTvG/X50qVFT5aZcEkn3uv90n8q9N9hE027cSNcs2TlhpE/LFKlVntL6dLzCwovGAACjEgbEsVDEjzBIrHdsiLawNJDoR/c20+mTT0q3fbMAeT8Mr8Q+tVYo94ISASoRGKhTuIO1F+KbU1osAToc7DJkCT44kfE+NKlXJuez3veI6SfwrNeuFLN51wy2brgwD3lQkEg4PxpUqsacuO9ct6s6rmo+bRMn40X9rrplEnukkkeJkD8zSpVakUWLpW4VXAKIYAHVQMeGANqJKZ38BTUq5Y+3TJeKgNx6UqVbYU8UIIjG1SCjT8PxpUqVSt42rFeE8VbByFGoDpMOZ+aj5ClSpBu5i5CY6tbn/qAfhWTmFsax6fnT0qDnmum5fa05Jt6FbT5z4jPwoayhWIGABsP6jSpU8n/ABrx+xNWIAz0H4UqVKqzX//Z"/>
          <p:cNvSpPr>
            <a:spLocks noChangeAspect="1" noChangeArrowheads="1"/>
          </p:cNvSpPr>
          <p:nvPr/>
        </p:nvSpPr>
        <p:spPr bwMode="auto">
          <a:xfrm>
            <a:off x="63500" y="-901700"/>
            <a:ext cx="2466975" cy="1857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542" name="Picture 14" descr="http://www.ship-technology.com/projects/manukai_maunawili/images/imag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4267200"/>
            <a:ext cx="3124200" cy="2347614"/>
          </a:xfrm>
          <a:prstGeom prst="rect">
            <a:avLst/>
          </a:prstGeom>
          <a:noFill/>
        </p:spPr>
      </p:pic>
      <p:pic>
        <p:nvPicPr>
          <p:cNvPr id="22544" name="Picture 16" descr="http://www.heatingoil.com/wp-content/uploads/2010/04/oil-refine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447800"/>
            <a:ext cx="3200400" cy="2144647"/>
          </a:xfrm>
          <a:prstGeom prst="rect">
            <a:avLst/>
          </a:prstGeom>
          <a:noFill/>
        </p:spPr>
      </p:pic>
      <p:sp>
        <p:nvSpPr>
          <p:cNvPr id="22546" name="AutoShape 18" descr="data:image/jpeg;base64,/9j/4AAQSkZJRgABAQAAAQABAAD/2wCEAAkGBhQSEBUUEhQVFRQUFxYYFBgYFBQXFxUXFRYXGBQXFxYYGyYeGRkjGRgVHy8gJCgpLCwsFh4xNTAqNSYsLCkBCQoKDgwOGg8PGi8lHyQpNCoqLiwwMCwsKSksLy0sLSwsLCwsLykpLC4sLCwsLCwsLCkvLCwsLCwsNCwsLCwpLP/AABEIAKwBJAMBIgACEQEDEQH/xAAcAAABBQEBAQAAAAAAAAAAAAAAAQMEBQYCBwj/xABJEAACAQIEAwUEBgcFBQkBAAABAhEAAwQSITEFQVEGEyJhcTKBkaEUI0KxwdEHM1JiguHwJHJzkrIVQ2OTsxYXNERTosLS8SX/xAAaAQACAwEBAAAAAAAAAAAAAAAABAECAwUG/8QANREAAQQABAELAwQBBQAAAAAAAQACAxEEEiExQQUTIlFhcYGRwdHwQrHhFTJy8aEUFiOC0v/aAAwDAQACEQMRAD8A8OooooQiiiihCKKKKEIooooQiiiihCKKKKEIooooQlilVZ2pBWw7L4S2iJdIzXGzQdfBkzZgI2bKA0yDDCI55yPyC1rFHzhpV+A7D4q7smX1mR5EKCVPrFW6fotxLOZgKSTIk7/3so+daS52qe2q93ZZtYH1bAAR5cvSlHbrEzHcDT9lgeW0EfKuU7FYg6tA810hBC0UqYfonYe1dPwA+ev3VLb9GVoASz6D9odSf2B1q0xfaPE5ZW0SfN7Yj4HrpvTtvjuKurD2Qv8AFzIkAkCfwpc4jEkXYWoji4NWU4h2Lw9tW1aQCfa2gHXb5VgzXq3aW+5w1zMhDIpUgbfq3UmeZgkz5GvKjXTwb3vaS42kcY1orKKXNFLRTyRSUUtJQhFFFFCEsUUlFCEUUUUIRRRRQhFFFFCE7a2ootbUUITVFFFCEUUUUIRRRRQhFFFAoQiiiihCKKKWhCKKKKEIFb/hty2MEqQfEkrA0ZvCbknmQwaegA5VgBVjwviz2T4fEp3STBP2SI2YHY+7YxWE0edtJnDyBhN8V6/2ds2L1qSxzDMGPME6iTuR05b1FW3Zw+JSbqFTIJCKfE2i5m2BJMSeXxqi4ZwW9dVGbDle8OUAuqfZY7d2G2U86trHYe8gMKpBGoYZvgCd94ludcn/AEDw4mzR4V/a6wJcNPnnSv8Ah3D7bOyFQTrGzKVOx19POIqRxrG4e0yq5ylQB4NVQb6jfn86zOG7PYqyc6ZwROgYT75ePOc/8NcYzh2Jds9yxcZo1PhJI6H64z6Vj+ny5ulddx9lfX4QnOMcetujImZ5PNcoA/ZEbiOuuprzDj+ES3ei2IUqrRMxmUGAemoPv51vcXiPo9ub2HNtJAM236gwBJXUCNdNTXm2KxDO5ZiWYmSTua6WDhMdhIYtwy0d0zRRRXQXMRSUtEVKElFLRFCElFLFEUISUUtJQhFFFFCEUUUUITtraii1tRQhNUUUUIRRRRQhLFEUlAoQiiK6Arttqi1ICaiu1oFdxRakBI1I1qADO4Pugka/CnVs9doMe6PzpzA8Ne84S2jO3RQSffHKoU5STSiRXdqyWICgknYAEk+gFegf93KqQ2LurZQDRBrcaPu5datMHjsNhhGGtBOtx9XNVfI1n7j7rYQVq4+6zXBv0bXXAfEsMPb/AHtXPovL3/CtRhbODwQ/s1nO43u3dTMHYcvdFV+P7RT1ZurT1Oy77R0qEuGe9q7QPj8F2Hv/ABpU4l51aKHXuVo1jwLAyjrO/kmeN9orl0gs7NGwByqPQDnv151Uf7durtcue664/Gr18IlsZjAjdmMx+VMcT7M5VVzeUO7JKEbC6fDl1liOegGh6Uxh4ZJ7Lda3TJlDBQKg2+1WIB0vXv8Amv8AnUi321xQGl+9v+3P31MxPZQqLgtXUYoFzeH6w5iwZTBOQgKTG8UuD7MPcNzMUDW3KgwfrSsE6AQu4GbmdIOpDTsBiR9K0ZOw/UpPDO2d4se8bvQRlZLgBDD4VzxHsdhsXLYRhYvf+i58DHnkbl/WgrpOyhZSwZRAUjchsyhummjD+dQroa1o+v8ALoedIy89h3ASDfgfRTJzcpptFZLiXCLuHc27yMjjkRv5g7EeY0qJkNerYPiaYi13V8C+g5NpcTzRtx/WtUXFew7QbmDbv7Y9pNr1v1X7Q8x8KsydrzQ36lznQDMQDqOCw2Q9D8KetYaRUoqQYOhG/l5Gi20HatHONaKY4m30lXEUlbZ7+Gx368Cxfj9cohH/AMRPxFZjjfDe4vG3KnKBqplTIBkHmNakOB0VZMM5jc3BQKKKKslkUTRRUoSUUUUIRRRRQhO29qKLW1FCE1RRRQhFFFKBQhJXSV2lkmn1tAb6+n51UlSAo5FLUi6IPTb7hTTGotWIpdYZBOomrnD8MZhKqv8AlJ8uhAE6SYE072PyBr7vHgtHKTGjMwAiedTsBpbECD4o1ALaeNR4hKkRIgwRO9Ow4Rj8rnncHTupNwOIYco4qVwvs/he7W7irpckStm2CGA6OeU+6rX/ALTC2nd4a2uHT90eJvMtuT51l+EYS5ed1TZcvuzTHxg1oML2cHdLdYzOQgHTRrnd7fGuYWyFumgrzTvNtNn7e6rbuMZ9pMzLE+eviOn31JtcAdkLsdAGPhEnwCSCTy5afCtRZwa/RnMa5L3XYW9tPOK7S0owj+mJ+dqfwFYxiNtGr/Ne63ii06OgIPfx61B4RwxQraKArJM7wc+Y5iZGgmfKojWRmf8AxLv/AFX51cYKycrwJBdM3SIuff7P8VQu48Tf4l3b/Feh7qjrh/aycwCK+Nn0VHxhD3TBSgJj2h56QToDMb1M4lxW01rN4e8cWPDC5lYFQ2sysAHeOsnNpH7ToBZfSdBP+YVmLtwpkEF0bRdfEvkrdNdjp6U3yfjHYcHKLzLLmWyszO0DfVeiDiKW7t0l7TZhYC6iYZrq+M5jLaiSORpnD4q2bsl8os37zvBGUhk+0Z0AzGDrJUjesNcsEa8vSCP7y8vurk2oEkNA6KWb4cvVo99dT9YeTl5vXvQ7k+MNzl+nztWs7KYh3tXs0OoZyoOYuCLYygaGBAAGoIggSDpIXBteIBtrmyMSj7AjLIlDqdTrTPZfCJbe3mBLXEDsA0ZUIBRc0SzsCp5KA2xIrSYW2RfhTBNu5lJ1AMKQSOY8q4svKPOys01aDqdb/CscO2OUMP1ajhQWF4lwrI9wWyRkfKonX28o1+FOYbi1yy0XAysOfssPzq8xeH+tuk8ryz0/XiascX2bW/i3tgKq200BBiBeAOWD4SVzQeUismxskBs1ROvClP77Dhf32CqMTew2OH16fWbd9bgXB/fXZqpL3Yu7ZJuJ9fZg+O3JZOcsntLABncU3a4c4TvUMQYiSD9nUHaJdRG+u0VLwvELrTbzG08EZoIJ5FGA6gkVsyOewwiwdv7WEjMosGx5Ee6z+IwMtKQeemnrI2+HwqmuWpJM/KtBZQoc7A5IcAxoSFM1Q1cNcw05ZOAIyqKRSU6wpqK1SThSKKKKFVFJS0UISUUUtShOWtqKLW1FCE3SqpO1JVpw9NB6VBNBXY3MaUW1gTz0qWtgBTArq7dAmK4zk1W7ViADSRcOT5LTwshQ2kkda4R9x5p84py6dLnu+4VCkKHjv1h933VHqwvYPM5JMD50uJwqqBA9etVzgaK3NudqnuzeBW69wMSAtp2ETqViJgedWWCZu5aM2mbYNoGVQdtttag8AZ1uP3ZCk2nBJn2dJ256CrfhpAttMezcAJEwSFjX7Ok8vKurBRDK0NO18k7h2ENIPWFcfo2SXxGknNhokx/6nlV5bT+y2gN4txrv/aNfl1qh/R5igly/JA1w+p2gd5ueVbDC8JdsAl0RlXu1Yaz4bocmPeB764j35GW46Voni8Mjdfaoly3/AGdidDlvgjrNpifmtNPeAwzrzjEdeagD/wCXy61MtYQurJJAAaQOedYPynrvUBbR1kTqdYmDzIB22pdk7AKJv4PZZwYnnImlnV9791It3Qts6gZnSJB1K5tB/mG/WuMPw45h55m9MzFwOWwaKjcU41Za2i24drZYvo0A90xGsgEylROIdsLxk2VS33asfETcbKFJ1yCFMKYk70tmlkbl2XMxWIcWxiIGhmzXtfBQ+2uEPeC3sGt6+uYa/AD41z2e4Zh7j5cSqsnhiZGQL4mctsF8KqeoY7b0za4kcVYa9cYs1sjUlfZIXMIHmwPuNc3eI/RltPlzZr6BhIEpbh2WToJJTf8AZop9iMb+q7+GDBya57x0qo+iurXZ7Ds8Jh0tHvQpksrBfpb23GjQTlWAOc1zj+yGDtq2a22YpjCCGeZS8FRoza5VYH0k1XntiGuZjZaA+cAXLLajEG6oMttBINScf25R7Lj6PdzZMSFP1ZC99tsxIgbxTvMYgH9pXhss2YDWr61XnEEvba1OfIixuQyju494VT/F5VcY6+1gWApDN3bqWJJElSpJy6wG6a1neFYolEuAwwhp/eB1P+ZSffXbcSNy1aC22yWzcGceLNLkk5RqACY1+NLwdCayLA3XvceAWwvBoHz+D1Wm4msJeuT7XjkcouqxnoRWgwv/AI+8ZDZrT5egAvwNug5eVUVzEWmw4Gn1mfMmaTDG3Om4Bg1AfHPbfOrEQIlSASCwY+ICCSwOpGsmavhZA4ObIaJPhquYxzQ5xj1beh8AFL4NbH+zrwI9m9b59WtfD2aruPWAuPcAEACBJJn6wiZOsfhFJguJZcNiEPhV4bcD2cxgTqTIXbrTnaG8pxhZTIyLr1y3Cp5fu13MJmzN6ifT+1piMrgTxWax8/QyPM/6/wCdZmK1GP8A/DN6t/rFZmKMaek3+ISGVRyK5YV0a5Y0qEo4LiKSuppKssikooooUIooooQnLW1FFs6UUIWmtfo6xJMTaz7lM/iUdTIj1EyJ1Fc8S7NXMMoY3Lbr7MqToeYysAY84jzr1zFcV7q3bKWbbXV1YLaJyjzPXcVke2eJu4kBnsi0qgxFsqDz+NLSYvI/mnx1/wBrrwXoI+TAW52lebuN6kYaySa2HA+D4a1fBvgOncg/W58oZyQJFtGIiG1PrvAqV2g7MYZVIsZEuL3bELdvOcjsFUgPZVT7Sn2pg+tM5S3Q7rlSRtaSC5YJQcx00lZnSADXUeIKTMmZGg0HzrWdm8DhFF04ooV7q0WAvZGz95cJVZSS3gXReo1MxWe4gEN8taXLaUtlktJBPhnN7uQqCFQBtdq6A1prH6Bff+FOIdY6k/KrLhPDVvlc4mATHL+tKSccpsppg6KqeCYmLjGCR3bjTfXSfSr/AAGHHdxlJz5tQsjUZVzGNPEDHmavP9kJbwwcFbatKbRJyk7zM6VXYJgqAQxJVmBl40N0ZdDAJyA7ahWrs4CUSBp3ADtOrYJyGOozr9QHj1KN2WEXrvon416ZhuN5sAO7DHKjShOQM4c7kcpA9xrzjgdrxXwCQSiiQYPkBA02qe17u/qZYrDQMxMscmp12ILa1xHcnvxUbXhwABG6dkhDnljxpr90cY7bX7ZEFFzsVYWwTGTLIlx+9uK1eH4eblqFuFHbKFbKGA3YmDofCDXnvaQqzKwAdcxQAhgFK6mII1MifSvWF4dcFoC0BnGXLmBIAAIJOokwevOkOUmCAhsZ1vfSiudh4I4w5o/aNO3Th2rL2eyiW2Ae49zOwDzkSYt3G+zJmABpyapHanhwTC3VtDIiqWYTGcDOHQn2iSOtWD9mMXcibqAFvFlTLAjLmgbmJETtUuz2PsSxvCQREuwkrEGTpAPQHnXM5w5w57rrq+BdKQsZH/xkWRt7+y8u4XZ/sTi0pVbrsrZiG1QW2HiyiNyY8quLOAV7LKwByZWEgEa+Bt/VfhWt49g8Jh8HdWyqZQQyhZIDEgFs2oBjTfy51krvE0s2naQ5OVAqsCSSwJMa6AL8xXSil52QOrTN7ei6GCLG4Y2NRXjrfqoh4HbI0tqZiPBrqJ6fd+ccHgNo6m0gAMkDXQaEDp/MVHHbICfqnEzOo1nfkKG7WKf90+m0RpPTTpXqJMVhxdMJ8BXWO38JZojd+5w8jfqPynPoIFtlTQQQIGuuugnzOk1f9lOziNhytxR7UqwjMpjUBuQkmo3AbQxLJ9hXOpOkDmJOkyCPhW1s9icizau3F1JnOWHi5kAgECJrx2JnItpNEm01jnQNEdb8D1BZVuyTG6GR0IQIvjRpZCW2ZTE/Co/aHhvdKFBmDoeoOunpIrRWOFY0ZS4tkPAIzZWhTofCOhkH7qe7ScP8C/34mN96wbiH5hmIIXKkaxj6jPfV1t5eSwN6wwgdT/P8K4uYk+2deWuojlA8jVib03nt5dUAM+sfmK5u8OBB6dNoiNda6ceKfHWtcVVwDh0ln+JXosspGsHXkdQduR0rNoZrYcX4YO6LSZkKRuIPzmZrL3MHlnlzHmK6TMSZ2guO2iScwk2zbioDCuGrtjTbUyFzXpDRRRUrJIaSlIompUJJooooUJy0dKKLe1FShfSvE3xejWR3ZbNnJKQwHsQecCddNIrIduExSYcPfurctzC5XUjMeenrUpcNhmDW++xbOpH+6jKNREM0ayPhAmsh2zACjue+7okA96Mpzg+KFnbb3mua/k3EZxLJWnUOpeii5QhaMrN/4+tq2/R7xt7t2+bl5LIW3aRXItgKoYnLlYhXJjmeU+Va7tVjUNjJntkd7YCIH+tUi6C2cC8QQRJACCNK8t7EdoUwt24brsiOsHLZS7mInLo4IA8R1jnFXfHe1di6qmy7O/eKXzYW0hYBpk3VUMNQNNZ91Pt0AXEla55LiVksc5N1uWXIvu8ZFR8UAO98isfLb3VHN05zM6kT8/zpbgJzwN2HKoKjTgpdseJffWm7HXltw7tlAET6ho99ZyxbnfcSPzrS8F4T3iEAhQFIkmBqRHwiudiHACiurhYOetvYtjxDhanApIB1uHUbEI0H1rM4GwwVRIAbNBKjdcxyqcp8QktBIkMY1mtZeud8BZW5aBXMxIuGIO4JiqvEdxZGt1XYRCoXaCJgmCEJGZoJmJNRgMcyJoa+9M3+ar7LvQwZGFo3L823C+5Q+x/DrT4i9bvZQjBASWjYA6HkfMdTWuwHAcDbCnWVJ8IzsDvAIiI5xI+dZHBcf7oNltAlmnMzHaAAIHpypxu0V87ZV9F/OuXLncd9ExJgZJJS9nRv8r0SzcthSLdonTdsq/mflXZ4kRubVsREnX/UR91eaPxK+3+8c+hgfLSmhYZUuXXQ3O7TMEJYZybiJGYGQfEfhsazhwhkcGgpaTktsLC+R2g8VseIdo0UkHEe5D+CCqZ+0dkGVRnPUj8TJqkxmJFo2w2FtzccW4XFscrtqA/h+YkfEV1du+M2xhVLJb7whcW22aAp+r9uRseors/oU7RtaVZj8AwaE/4CvLvbbIhPdpGm8t/KstiO0RYt4LZBJMd2OZJjQ9dKde4puGycMR9WtxmOL8IVvZlu6JnWI1rgi2AR9GbOLq2wv0oSSwDKwbuoywZnyNEfJGIAvmypbyphGm2ivneoN/GoR+ptDWdLcco3nXenLPHMoEJaAH/Cnb1J5TUXjPELWHu5GstIE+DEI43Okm0IOh0NWFkWRbt3HwzRdZQoOLRT4zKtHc6Lt6T51ozk6ZziwtOm61PKeGqwVp+CdvUW0qXbCwNPAQAf4SIn386v8J2owL7M9pjyysp/9h1rCizZLi19EMlSw/tp2Uqpn6mR7Q5fdXGD4hZuNdtpg3buJLj6ZmXn7J7rcwdoqsnIMt7VaSOLwbjZJHcfdelLiRcK93iA2XbxW5GnmPvqFxV7rBEcKQLkyFIOzDUg5efSsNw/iC3bS3Ewrd22cgtihoEJmZt6aiBUjhfGc3cutu5bW86Kk4gEwzhQ2TKJAJ/qaw/2/PVitr+aKRPhPpdfZQ+4KdtYAHGX+uTaOjIBrU48P1236gbR051GwWNKX3uOO8zrkaCBsVMjl9nbTetBax1u6Pqiufkj6HzAnQ6dDXHnzsNdWidkwrmWa0PHgsnxnBf2dpg6ppB5lh+FYu9gxkzDp6ivU+0nDSLTDK0FU8QU5RlYyC3JtRpWGPA2t22lp8J/GnMJN0N+KrhcLmDtLCwl9YY0041qXxBYuN6/jURq9E02F5aZuVxHauTRQaBVkuhqSujXJFSoKQUppKKFCctbUUW9qKlCnXuK3SoXvbhA2BdoHoJruziHuEZmdzECWZo6ATNMJhfX/wDdqlWcASNAT8Tv5Cs3SEirW7aBspu7bK7wP4hPwBpbeNK+dXfCOzbFe8NnvE1J+sAOxgBARJkfMdRTlzgq/SCnhsnQgH2ROwBWQTWYcbpXy53U1UC4hmPhWToAACTudatcP2fxL6tFsH9rQx/d3+6pQ4ZlvMO+ygCHdUcn2iMsQNZ9KnXuC2UIFy7iGJ/cUE6BtJaTM6dYqS0u2e0d5XRiwgGsjHO7tB7pvDcCtqfFeUnzdQJ9AfzqW93DpvcU77TGnnFJ/sXCqJKXz1z3EUDQRIjST4Qes11bw2HAOTDAkD7V1jDDUo0aKQNTOmoE60t/ponG3zeQPsuwzFSQjLFCG+I91Gbj+HGksfIBf/tTDdo1mEtsR75+6r8YK5BNvBJEaHurpGYCWzM2gQRo+xkecJjUxNgLdOHCIWVB9QLbEmc0FthpIMa+UGtW4XBjdzj4LJ3KeLP1MHj+FRpxq+36vD69cpbl5k86dccRubWmUegWPeAKscDjMReLJ36qBBD5ltlv3FR/a00kCZ8qLmGvFFd2Ki/oFNxj3Q8XiQgSSYB18xzkbCPCD9sbj5JOTGTE9OcDu/tVy9nMa/tPG+huD8W0qy4dwy5hLeJe86sDZDFVZT7GIw55c4kVX8U4eO5uHvATaWEhnBbUAl/2m3YevQAVYcCwa2Mly2xF4eHNIhsw3Fs6naIncg8tWWOj+mPKe9c2bE1XTLlF4xisLntsr2md8TbfOsZktACc7bjXrHpoaftcXs2sbdum7ZZe4BGWPERcnKxk57kayN9K2eA4+xxFu07WWl1VpsqDqwUgaaHX3RTeJ7W2CvitjU6fV2/hpZ29/KnzyjJvlHmuZUW2qxXE8fYv4jEW+9tr3li2EYOO7zJm8JO2zDTyqj4jjFucRQ2rqIFyKLjexKKZJ6qT4Zr0nh/H8MzEGwCfFErIO8fYgDSa01vhpYApYTK6rkACAKzAEHbUSSIMbUvLyjKWi2jfgT39SYjijdYaTtxoeq8J7bNabEzZKmUBuFSCpuSZII0JjLPn5zU3iTWzwxBcu27l1cvc5SM6KQMyON4AzA+i16jxPE2kYoysjKSGAsuRI317kgifM6Hem8Dftuz5S5Cqkr3YUqXbKrEmyJBJAjSsm4453OIHS/l/5Wowwrfbu91iFx9k8SLd9by/RlXMWXKWlfCTsdNx7qXsvjrGHa8z3rQa5fKgJohQKYMfZtks2v7oFbLGK9u9lKs2VAx8NqY1nZdtOvurjD4kvlC22l2Cr9UhBY8hK6GnGcoE0a7fNLvjjaS0k+AWP4ZjbAwJw5vqpb6Qo8YAUZnyk+oII6iRzo7MXLQtYRbl23cuC/YNkD9ZbJurmQ84ifl0FbS8uIW4qZWkqzZfoqAkjkDkg8qp8Hxq8Xu270rBItju7aSFLa+zJB0FRLjSWkZeBHmoY6Nrg6zuqG92XvZ2Nq6hJYkw6jcz5GaaPC8fb2zP1+19811gsGlu7faABbE7ScrTKxpJjQNOmpoHEbYgd46+GBAuyE3VtBBuTuToRI05ct5icdYvEH3XcjxLQBUpaeqj6Uux2px1pe6uIxRt1KmDHQSI9wrtu3SFStzDkE6SGP3Ffxpmxx5jJNwpm8KjOgVQNmGcgsTsR5k+VTbuNYoWLW2mIDNh2y5yAJykk5dSTzkbQaVOHwjtcrh87wmm4mRppsrfHQrAcUfPcZlBAJJHlUBga9CxmCt3WIdLWdABmt3AuckZpUoSpEZ+RIy67xUI9kkuAG29xVbVc2RxBiDusAyevst0rbnIm6B3np880jLg5pjnGt66fAsORXQFae92PfXK6NGWZW4pErmE+EjYHnVfjOzV62CSoIAkkXEOnpM/KtAQdiPMJJ+ElZu0+Sp6n8Qw2VPePu+VQu7NP3+Ju6BGMgRB56bSedBBsUl7ABBUOumFJFFWWact7UUtsaUlShaO/eztcaI7xkaByzEmPSYqdguHocQtsM+UkEk5C3s3GIhCRGgHXXUCsrfu9M06Qc3KNeXM/wBHenL9lBGUk+FTvMNHiB99YhnBalWGCRnvBASfAYHiI0STAFWHC2CWi4aLnhiCZAy9Pj8ao8IbluLiOyxzDQddCPnFWdjFrkhmVYyjUxoo3FVkYapaxvp1jQ0pl1zqSzEnJmOvi9smddfZHvFSZtC3e7xpYKxTNq0MgKAEk7MfLX41V3OIIZhhusctlfr5kVxxG6GzEEEd2gkGRIKzrWLGlvBNySF1dLh6Jy43gXqY+7+VWfDO0NrC4e9aYE3LyECIAAKHViT57b1nLmMuKozKMseH4aE61AxF1rkExoANFUaDm0DU66k6mt420ElKczl68P03oqAfQrpEAAm4onT+4ao+0f6VVxVsWjhnRRcDnxy2gYEeyI9r5ViGu3VtKzoGRpCOyTtEhX8unKaiXcaxnYSQdBzitrsUlwwsddara8D7S4d7qoVdZICZjABkZZKny+6tpwdg1+zaa2chAVWzAASwMAkzMrrzgjzrw8Gt9wH9IaW7ivcDypQnKiHNljMsnUBvIxrtUHTZBFm16h+lPgNizw661pcrDL9tjoXUbMT51cWbeFtcMFx0RQVYZhat5sxVoOo3rF9uv0hYbGcPe0hKXSFJTKY1KtAYqJ9dNatLPbHCNgPo7ukgNlkMRJRoJOkamoDwtMhDduK64coVpAB/VeKBPLWai8Rtn6WwVASGtrGgGbWfTMY86TC8dwpAXvZchANDDOCAsSumtVV/tIlq9cawoZSyMMxygG2ZMA8tRoBMA1R2gsrJup2VpxNbiIxeyNFBGrEHzMbidNvjWttMzYRMg8ZS1lGp1lNPvrzq12sZ86XHWLg0I2VgSACW8tIEAeVbHDdoESyiSwcLb1gESMrdakSsbFmeexWDHukpje1P4nH3LBVi4yMpCqr3bed41lixCdI3Mg0lkl/pV3MGVhhlEMWAa3cXMJIEnWq6/wBoMOYV8jgNJ0y5XnwsI55TBqOeIWBYyWdVFzvNWObMWXPPhAMhdOlLNlayrBH2TBZI40AoXba5/wD0LSjUkWtt/aM+78qn9imAXDaf+YYe/NE/jUPi3ELd7HJdKM1pUIYZgj5plSpB5a79afPGEtm33NsqLdwOJZDoInbc7/GpdjIc4OYKRhJstZStn24uRbMDXurpXWNsvOvM7jhj4pJXTxTPuJ/rWtLxvtkLySbTSEdPaTXMRqeg0rFYvGtqco1n7f8AKmBiY3AU5ZHDSDdqbv281+4o1BW1MdIeq3idgo1ttV2U8pXZt+UffVnhMUFu3WIJi3a0Gp3YaUz2jJuLby6Aq7EtplCwWJ3gAA7VcHT51qjm9Id3oofEcKhwukeF9DpqMg267VXXcGq2wQBJLa+Rst+IqBjONA2wmRoEGZAmBG0HrTCcb8GXISBP2tQSCCdB0JqtHJS0050OviFCxOiW/wCP/XXV3GMrNldh5BiB05eRPxrviVmBbAnUFl8wzTHrUXEoc5051Fda0c4i6PV9lZWuOXgw+tfxAzJmfWd9h8Kes9o7zqVuOCGDKZCiQeUx5k/CqkHxJ6fnTa7D1P8ApFU5th4LYYmVugca7+5SMav1VszzYR0ygfnVfTrtIFNVsBSTkNlKK7y6TXAE7UubSpVAnbQ0pKcsKY0B+BooVqXWGtlmAVSxI0AE86kLhbkkC2Z/utTOFZ1hkOVuoMGKnYfjWJUz3hPqZqhU7rteHM+Vbdp8/wBrNGU+kRHPc0nD+HWnuOl+5ctZd4tG5LSAQRmEc/gBRxLjly4qi4SQGmZ8iAI2+VR+FXAtzMyhwOTQQT561U5iFoCxoBrVTzwOdA5AAU6qEJlSdJOoGomrns3wS01q4LguOWBKoEIHh+0XVgREmeUDnUbEdr5iMLbWFy6FtoI/Z6EioFvjfikBUnSU5TvrpQLUZwDahcRxHia2PYEQPQaa76TVczRy50/irkXGhhrz9/kPfTF+Z11j19Ik1LRSl771VnjONG5hLOHyGLLXGzZnObPB9k+FYjlvVMRT1u64UxOXnExp1+J+NDX258jMa/jUtaG7Kj3l5spog/0KVG1mpV7Gu4E6gGRoPypEvNccA6lmA89TGmtTqqXR0Wu43xoYhHvlSucADMczcgJYKJ236VFw/aRGNsd2wyt44uKc6gCRBt6E68zFXfa3slcw2BkspRDbUjIuY+LQ5gZ3rDYDVz7/ALqVEDWg2nhiXSuAC9Hw9hA6lVgBlyydfaHSmcQRmOnM/fVlgbDtbD5QVOoOeCACZ8JGu1Le4fJMpcGp2Cvz5RFKyYaVwrt01V2YqJp24a6LIccvqIGozB5hRqMpA58mI+fv2Vi9Nu2etq1/01rI9pcIBdtABtQZBQqfaUQNTNX2K4glnKjMVK27Ygq8iEXeB0qk8DzAGAa37reGZnPZydKPoodzhovu4BddGIyiTMyN+enwJqTwq6FRiZ8Op01gCduu9c4PiSAnIbZ5+IMCJnYjfnvS3sYjW3bvbclIiSv2YUQRvy3NN4mQywc2Ada4HSklhWGPEF5IrXiOK54JxLvbebUnMw1UbZiV26KV+FTLuOUaEgH3Vnuzl9UsHOwUZuZP7I5CnrvaVFaNCAAfCzay0QJt8t/zrlPwj3SHK3RdluJY1gDnaq1HF7RH623/AMxPzqmxHE895lDpkCjXMoBPOHJg6Rt18qhW+PWbd66/dlg0ARAjIOptic2vTziq2yAWYBbjTByqDnkANtl2kTt8q6MeGybrnvxAfdFavg5U4hg1xQDbQypDgwTtB1Oo50/2mVDh3CuzEsbQZkA0z5nI8Rn2FHLQ1S8H4kfpmZEC94vstmOUFVbyJ9n51L7QY0d3bVpUq1xyQSQ3euSIUjTmJkzp0pxjiEm9g37Flhwb/iH4fzpxOz6nd2+X5VPS2LhAEZTzJgTE610LwUSRA8tT8q0tY0rS52ct38Nb8RVreYKdJIESCNJ66VleKcAuWmjLmzTlK6Dy31n+VbD6YgwjFcnerPdtrmU3IQTrBGpMRv8AConaa8PowLAEllJB3gLJE8tfuq+4VjlBWOt4f6wrvlmSOggHc7U2UECOp+6nsYUclraZF0EZ8246wNJHSgKIG558um0zWZUAhQCa7IWdBp6129g1x9HarKiTSPPlrSMw1j3Uvcmk7o1KCnbGIYCASPQkUUlq0YoosKNVKsXAFFd96KgBqcD1kW8UwJdKpSu+9KUX/wB0fCowpYqcqjP2KQcV+6PgK6XiEbAabaVFoippRaW5fJud4dTIPwrvG403ABlUR0AH3Cm0Sa5FSq0pOD4g1tMoHWfERM+W1N4u93mpDZupbNI94rgXT5fAU5bYHkPn+dRQu1NEirVrwrj1yyiqlxlyggTZtPGYywBJzAE61XhHbEd5mUkvnzNCgmc2qjbXlXZwwjnTSirBHN2tTxjtFi8Ta7u6LTLmVvAxBlTI9rlNVXDsHkYEoRuDLBhqInyioArtbhGxI99GUFAbl2W/wnarIgQBYHL11PlTx7aAbqP699YS1ebLOYmmTi28h7hU0qZAtFxrtIL162/dmLYMcpOZWnfyq5/7wgd8OT/Ap/GsH3x60vfGq0Fegt7/ANvLZ3wo99tfzpvEdtLJRlGFGqkA92NJBE7+dYgXj1rlnNTSMoWu7L9obVm0bbWlMmfGpPIDciOQqxxPHVdmYJbXMtpYWIHc3TdB06kwfIV55moLmpDQoc29VvOKceN1LiEIO8a63obto2W5bZCffVfa40wxzYqFztPKVANvIdCI2isn3p6n41x9IbqfiaC0KAKWit44JiReyu2VVQDuwohLYtqZLDkByqo7RYlr10Misi5QpBZGiCSToTA12qF3xo+mHy+FRQCmrTNzDupADNl5kTp8Ymla1t47h66KPh4qVsQfL/KPyrnvCeZqVWkodlYFSxUMDDMNYMiY0ru5i7jHxvmEbHUD0Hupe4Ec6iO/l99FoypzKNfPyHyrpHgR99RprnNQjZTC560mbzqHmpJqFFlTRFOLZmq6a6FFBFlXNnh+lFVds6UUUFNlf//Z"/>
          <p:cNvSpPr>
            <a:spLocks noChangeAspect="1" noChangeArrowheads="1"/>
          </p:cNvSpPr>
          <p:nvPr/>
        </p:nvSpPr>
        <p:spPr bwMode="auto">
          <a:xfrm>
            <a:off x="63500" y="-795338"/>
            <a:ext cx="2781300" cy="1638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52400" y="3657600"/>
            <a:ext cx="454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largest city in Pennsylvania is Philadelphia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15000" y="3657600"/>
            <a:ext cx="3538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Oil refineries take curd oil, and </a:t>
            </a:r>
          </a:p>
          <a:p>
            <a:r>
              <a:rPr lang="en-US" dirty="0" smtClean="0"/>
              <a:t>Turn the oil into usable substances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4876800"/>
            <a:ext cx="32212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Philadelphia</a:t>
            </a:r>
            <a:r>
              <a:rPr lang="en-US" dirty="0" smtClean="0"/>
              <a:t> is a deep water</a:t>
            </a:r>
          </a:p>
          <a:p>
            <a:r>
              <a:rPr lang="en-US" dirty="0" smtClean="0"/>
              <a:t>Port.  This is important to </a:t>
            </a:r>
          </a:p>
          <a:p>
            <a:r>
              <a:rPr lang="en-US" dirty="0" smtClean="0"/>
              <a:t>trade, and allowed Philadelphia </a:t>
            </a:r>
          </a:p>
          <a:p>
            <a:r>
              <a:rPr lang="en-US" dirty="0" smtClean="0"/>
              <a:t>to develop a ship building </a:t>
            </a:r>
          </a:p>
          <a:p>
            <a:r>
              <a:rPr lang="en-US" dirty="0" smtClean="0"/>
              <a:t>Industry.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Atlantic Coastal Plain- Historical Impact </a:t>
            </a:r>
            <a:endParaRPr lang="en-US" dirty="0"/>
          </a:p>
        </p:txBody>
      </p:sp>
      <p:pic>
        <p:nvPicPr>
          <p:cNvPr id="1026" name="Picture 2" descr="http://t0.gstatic.com/images?q=tbn:ANd9GcTzFvBYsyMe6v4Zn4bn5DcTvvyKW31k99Eonja0X5rk4BDRtn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432852"/>
            <a:ext cx="2057400" cy="2425148"/>
          </a:xfrm>
          <a:prstGeom prst="rect">
            <a:avLst/>
          </a:prstGeom>
          <a:noFill/>
        </p:spPr>
      </p:pic>
      <p:pic>
        <p:nvPicPr>
          <p:cNvPr id="6" name="Picture 4" descr="http://t0.gstatic.com/images?q=tbn:ANd9GcQNt5KzXcRMPu35u-A9Tg2JITOvGkeFwrBOVEH4NM09uwLmxUkZ5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975" y="1219200"/>
            <a:ext cx="2105025" cy="2171700"/>
          </a:xfrm>
          <a:prstGeom prst="rect">
            <a:avLst/>
          </a:prstGeom>
          <a:noFill/>
        </p:spPr>
      </p:pic>
      <p:pic>
        <p:nvPicPr>
          <p:cNvPr id="7" name="Picture 6" descr="http://t3.gstatic.com/images?q=tbn:ANd9GcSyWl3uhVP49IPidxJ0t7bsBluUQV20rKNIA6Ma22N2ert9L9c10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47800"/>
            <a:ext cx="2200275" cy="207645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62200" y="1447800"/>
            <a:ext cx="42737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Independence Hall – location where</a:t>
            </a:r>
          </a:p>
          <a:p>
            <a:r>
              <a:rPr lang="en-US" dirty="0" smtClean="0"/>
              <a:t>Washington was appointed Commander</a:t>
            </a:r>
          </a:p>
          <a:p>
            <a:r>
              <a:rPr lang="en-US" dirty="0" smtClean="0"/>
              <a:t>And Chief of Continental Army, the </a:t>
            </a:r>
          </a:p>
          <a:p>
            <a:r>
              <a:rPr lang="en-US" dirty="0" smtClean="0"/>
              <a:t>Declaration of Independence was adopted, </a:t>
            </a:r>
          </a:p>
          <a:p>
            <a:r>
              <a:rPr lang="en-US" dirty="0" smtClean="0"/>
              <a:t>The US flag was designed, and US </a:t>
            </a:r>
          </a:p>
          <a:p>
            <a:r>
              <a:rPr lang="en-US" dirty="0" smtClean="0"/>
              <a:t>Constitution  was drafted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114800"/>
            <a:ext cx="32432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Ben Franklin </a:t>
            </a:r>
            <a:r>
              <a:rPr lang="en-US" dirty="0" smtClean="0"/>
              <a:t>– was an author, </a:t>
            </a:r>
          </a:p>
          <a:p>
            <a:r>
              <a:rPr lang="en-US" dirty="0" smtClean="0"/>
              <a:t>Scientist, politician, and an </a:t>
            </a:r>
          </a:p>
          <a:p>
            <a:r>
              <a:rPr lang="en-US" dirty="0" smtClean="0"/>
              <a:t>Important leader in America’s </a:t>
            </a:r>
          </a:p>
          <a:p>
            <a:r>
              <a:rPr lang="en-US" dirty="0" smtClean="0"/>
              <a:t>fight for Independence.</a:t>
            </a:r>
          </a:p>
          <a:p>
            <a:endParaRPr lang="en-US" dirty="0" smtClean="0"/>
          </a:p>
          <a:p>
            <a:r>
              <a:rPr lang="en-US" dirty="0" smtClean="0"/>
              <a:t>He also started the first library, </a:t>
            </a:r>
          </a:p>
          <a:p>
            <a:r>
              <a:rPr lang="en-US" dirty="0" smtClean="0"/>
              <a:t>Hospital, and fire department in </a:t>
            </a:r>
          </a:p>
          <a:p>
            <a:r>
              <a:rPr lang="en-US" dirty="0" smtClean="0"/>
              <a:t>America. 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3429000"/>
            <a:ext cx="41148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Liberty Bell- weighing over</a:t>
            </a:r>
          </a:p>
          <a:p>
            <a:r>
              <a:rPr lang="en-US" dirty="0" smtClean="0"/>
              <a:t>2,000 lbs, this bell was a symbol</a:t>
            </a:r>
          </a:p>
          <a:p>
            <a:r>
              <a:rPr lang="en-US" dirty="0" smtClean="0"/>
              <a:t>to celebrate the 50</a:t>
            </a:r>
            <a:r>
              <a:rPr lang="en-US" baseline="30000" dirty="0" smtClean="0"/>
              <a:t>th</a:t>
            </a:r>
            <a:r>
              <a:rPr lang="en-US" dirty="0" smtClean="0"/>
              <a:t> anniversary</a:t>
            </a:r>
          </a:p>
          <a:p>
            <a:r>
              <a:rPr lang="en-US" dirty="0" smtClean="0"/>
              <a:t>of William Penn’s Charter.   </a:t>
            </a:r>
          </a:p>
          <a:p>
            <a:endParaRPr lang="en-US" dirty="0" smtClean="0"/>
          </a:p>
          <a:p>
            <a:r>
              <a:rPr lang="en-US" dirty="0" smtClean="0"/>
              <a:t>It was hidden during the Revolutionary </a:t>
            </a:r>
          </a:p>
          <a:p>
            <a:r>
              <a:rPr lang="en-US" dirty="0" smtClean="0"/>
              <a:t>War to prevent it from being melted </a:t>
            </a:r>
          </a:p>
          <a:p>
            <a:r>
              <a:rPr lang="en-US" dirty="0" smtClean="0"/>
              <a:t>Down to make cannons.</a:t>
            </a:r>
          </a:p>
          <a:p>
            <a:endParaRPr lang="en-US" dirty="0" smtClean="0"/>
          </a:p>
          <a:p>
            <a:r>
              <a:rPr lang="en-US" dirty="0" smtClean="0"/>
              <a:t>The crack in bell occurred on </a:t>
            </a:r>
          </a:p>
          <a:p>
            <a:r>
              <a:rPr lang="en-US" dirty="0" smtClean="0"/>
              <a:t>February 26, 1846 when it rang to </a:t>
            </a:r>
          </a:p>
          <a:p>
            <a:r>
              <a:rPr lang="en-US" dirty="0" smtClean="0"/>
              <a:t>celebrate Washington’s Birthday </a:t>
            </a:r>
          </a:p>
          <a:p>
            <a:endParaRPr lang="en-US" dirty="0" smtClean="0"/>
          </a:p>
          <a:p>
            <a:r>
              <a:rPr lang="en-US" dirty="0" smtClean="0"/>
              <a:t> 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Atlantic Coastal Plain – Social Impact </a:t>
            </a:r>
            <a:endParaRPr lang="en-US" dirty="0"/>
          </a:p>
        </p:txBody>
      </p:sp>
      <p:pic>
        <p:nvPicPr>
          <p:cNvPr id="3" name="Picture 20" descr="http://dguides.com/images/philadelphia/features/philly-cheesestea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2590800" cy="1529569"/>
          </a:xfrm>
          <a:prstGeom prst="rect">
            <a:avLst/>
          </a:prstGeom>
          <a:noFill/>
        </p:spPr>
      </p:pic>
      <p:pic>
        <p:nvPicPr>
          <p:cNvPr id="4" name="Picture 2" descr="http://photos.igougo.com/images/p323865-Philadelphia_PA-Pats_King_of_Stea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914400"/>
            <a:ext cx="2231204" cy="167575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514600"/>
            <a:ext cx="89399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Philly Cheese Steak Sandwich – thinly  sliced steak, onions, and cheese (cheese whiz)</a:t>
            </a:r>
          </a:p>
          <a:p>
            <a:endParaRPr lang="en-US" dirty="0" smtClean="0"/>
          </a:p>
          <a:p>
            <a:r>
              <a:rPr lang="en-US" dirty="0" smtClean="0"/>
              <a:t>The to most famous Cheese Steak Sandwich in Philly are located across the street from each</a:t>
            </a:r>
          </a:p>
          <a:p>
            <a:r>
              <a:rPr lang="en-US" dirty="0" smtClean="0"/>
              <a:t>other on an “x” shaped intersection in South Philly.  Perfect location for the competition   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 descr="http://t3.gstatic.com/images?q=tbn:ANd9GcRBMgRI8At8QEidHgWX4yOQKYscgk5WhUq6rKHK3pU8mHl-NNt0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86275"/>
            <a:ext cx="1933575" cy="2371725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ANd9GcQJUyqisjYvJeFS2agU704ezIGlkkpcsS96X8NMcbFAJJKsyZJ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110" y="4495800"/>
            <a:ext cx="1970916" cy="2362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ANd9GcRuG94bNvnDU1fCe6OUfV_QooiZX_SHDmRiM4G2fdsVpBNoSQsjlJL-0m-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4495800"/>
            <a:ext cx="1917370" cy="2362200"/>
          </a:xfrm>
          <a:prstGeom prst="rect">
            <a:avLst/>
          </a:prstGeom>
          <a:noFill/>
        </p:spPr>
      </p:pic>
      <p:pic>
        <p:nvPicPr>
          <p:cNvPr id="1032" name="Picture 8" descr="http://t2.gstatic.com/images?q=tbn:ANd9GcRtHD3nw_qd2u-bOE5ynPAIDJzsrjArRuZ4kteyrK16NrD3_WTVq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43677" y="4648200"/>
            <a:ext cx="2600323" cy="1600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05000" y="3962400"/>
            <a:ext cx="5025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Philadelphia is also home to four major sport teams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Piedmont </a:t>
            </a:r>
            <a:endParaRPr lang="en-US" dirty="0"/>
          </a:p>
        </p:txBody>
      </p:sp>
      <p:pic>
        <p:nvPicPr>
          <p:cNvPr id="1026" name="Picture 2" descr="http://t3.gstatic.com/images?q=tbn:ANd9GcQrbMCNixaVEXV9g3ry1S6CV4g49o4eqvhLfBreDC9xe97mH58a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6000"/>
            <a:ext cx="4393096" cy="252603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" y="1524000"/>
            <a:ext cx="416193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Located in the southeastern part of </a:t>
            </a:r>
          </a:p>
          <a:p>
            <a:r>
              <a:rPr lang="en-US" sz="2800" dirty="0" smtClean="0"/>
              <a:t>Pennsylvania 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This area has low rolling hills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The maximum elevation is 600 feet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The most fertile Soil in the United States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Piedmont – Farming </a:t>
            </a:r>
            <a:endParaRPr lang="en-US" dirty="0"/>
          </a:p>
        </p:txBody>
      </p:sp>
      <p:pic>
        <p:nvPicPr>
          <p:cNvPr id="9" name="il_fi" descr="http://genpa.org/sites/default/files/800px-York_County_PA%5B1%5D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4478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://t0.gstatic.com/images?q=tbn:ANd9GcRbcl0kcAOR9G0GSf8CvWtcn4G-CvNu1ESyIxTUG-uo2zrISU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724400"/>
            <a:ext cx="2466975" cy="1847850"/>
          </a:xfrm>
          <a:prstGeom prst="rect">
            <a:avLst/>
          </a:prstGeom>
          <a:noFill/>
        </p:spPr>
      </p:pic>
      <p:pic>
        <p:nvPicPr>
          <p:cNvPr id="26628" name="Picture 4" descr="http://ballardfarmersmarket.files.wordpress.com/2010/11/almhillturkeys.jpg?w=450&amp;h=3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47800"/>
            <a:ext cx="2590800" cy="1940222"/>
          </a:xfrm>
          <a:prstGeom prst="rect">
            <a:avLst/>
          </a:prstGeom>
          <a:noFill/>
        </p:spPr>
      </p:pic>
      <p:pic>
        <p:nvPicPr>
          <p:cNvPr id="26630" name="Picture 6" descr="http://t2.gstatic.com/images?q=tbn:ANd9GcS7B1HqsF1YGR8Cgh-ICzpUU7knq8aHMWTupOYjRRu6KqSLrYE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5029200"/>
            <a:ext cx="2235200" cy="1676400"/>
          </a:xfrm>
          <a:prstGeom prst="rect">
            <a:avLst/>
          </a:prstGeom>
          <a:noFill/>
        </p:spPr>
      </p:pic>
      <p:pic>
        <p:nvPicPr>
          <p:cNvPr id="26632" name="Picture 8" descr="http://t3.gstatic.com/images?q=tbn:ANd9GcSzKfHGkUAzbJAYS2hl5ul416R-APdAuLcRvGt1dPa0qllIRuIjTxirHWo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4724400"/>
            <a:ext cx="2466975" cy="1857376"/>
          </a:xfrm>
          <a:prstGeom prst="rect">
            <a:avLst/>
          </a:prstGeom>
          <a:noFill/>
        </p:spPr>
      </p:pic>
      <p:pic>
        <p:nvPicPr>
          <p:cNvPr id="26634" name="Picture 10" descr="http://t1.gstatic.com/images?q=tbn:ANd9GcQdF5GQag6N40n-IkA5hwbWaReDhidaeLZEyC9cAIbcZx7XQ74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91075" y="1143000"/>
            <a:ext cx="2552925" cy="1447800"/>
          </a:xfrm>
          <a:prstGeom prst="rect">
            <a:avLst/>
          </a:prstGeom>
          <a:noFill/>
        </p:spPr>
      </p:pic>
      <p:pic>
        <p:nvPicPr>
          <p:cNvPr id="26636" name="Picture 12" descr="http://4.bp.blogspot.com/_b_LWsdjxDUI/S3GeHzLxweI/AAAAAAAADbU/khN4hNTXuzo/s400/Photo+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04000" y="3048000"/>
            <a:ext cx="2540000" cy="1905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3429000"/>
            <a:ext cx="138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Turkey farms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76600" y="320040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Corn 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629400" y="2667000"/>
            <a:ext cx="1683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Apple Orchards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" y="4267200"/>
            <a:ext cx="99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Tobacco 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276600" y="4191000"/>
            <a:ext cx="865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Wheat 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586266" y="5334000"/>
            <a:ext cx="1557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Chambersburg</a:t>
            </a:r>
          </a:p>
          <a:p>
            <a:r>
              <a:rPr lang="en-US" dirty="0" smtClean="0"/>
              <a:t>Peaches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05400" y="3657600"/>
            <a:ext cx="1293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Dairy Farms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Piedmont – The Amish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791200"/>
          </a:xfrm>
        </p:spPr>
        <p:txBody>
          <a:bodyPr/>
          <a:lstStyle/>
          <a:p>
            <a:r>
              <a:rPr lang="en-US" dirty="0" smtClean="0"/>
              <a:t>The Amish are descendents of </a:t>
            </a:r>
            <a:r>
              <a:rPr lang="en-US" u="sng" dirty="0" smtClean="0"/>
              <a:t>German</a:t>
            </a:r>
            <a:r>
              <a:rPr lang="en-US" dirty="0" smtClean="0"/>
              <a:t> immigrants</a:t>
            </a:r>
          </a:p>
          <a:p>
            <a:endParaRPr lang="en-US" dirty="0" smtClean="0"/>
          </a:p>
          <a:p>
            <a:r>
              <a:rPr lang="en-US" dirty="0" smtClean="0"/>
              <a:t>They still dress and live the same way they did 280 years ago  </a:t>
            </a:r>
          </a:p>
          <a:p>
            <a:endParaRPr lang="en-US" dirty="0" smtClean="0"/>
          </a:p>
          <a:p>
            <a:r>
              <a:rPr lang="en-US" dirty="0" smtClean="0"/>
              <a:t>They can use electricity in barns, but it must be produced by a Generator </a:t>
            </a:r>
          </a:p>
          <a:p>
            <a:endParaRPr lang="en-US" dirty="0"/>
          </a:p>
        </p:txBody>
      </p:sp>
      <p:pic>
        <p:nvPicPr>
          <p:cNvPr id="5" name="rg_hi" descr="http://t2.gstatic.com/images?q=tbn:ANd9GcQNhymrWAr5ELouMAUPDVicpzadlaDriei-e71K_6nY5iohIFDK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371600"/>
            <a:ext cx="2286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http://t0.gstatic.com/images?q=tbn:ANd9GcQ0KWHF1i9-lnGZoowo1qu4zRYo67NrAi6NMPBjNeBZX6Z8yM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048000"/>
            <a:ext cx="2466975" cy="1847850"/>
          </a:xfrm>
          <a:prstGeom prst="rect">
            <a:avLst/>
          </a:prstGeom>
          <a:noFill/>
        </p:spPr>
      </p:pic>
      <p:sp>
        <p:nvSpPr>
          <p:cNvPr id="27654" name="AutoShape 6" descr="data:image/jpeg;base64,/9j/4AAQSkZJRgABAQAAAQABAAD/2wCEAAkGBhQSEBQUEBQUFRUVFBQWFhgYFxcVFRgUFhYXFRcXFxgXGyYeFxkjGRcVHy8gIycsLCwsFR4xNTAsNSgrLCkBCQoKDgwOGg8PGS0cHiQsLCksKSwwKTQsKiwsLCosKSksKiwsLCwsKSwsLCksLCwpLCksLCwsLCwpLCwsKSwsLP/AABEIALIBGwMBIgACEQEDEQH/xAAbAAACAgMBAAAAAAAAAAAAAAAAAQQFAgMGB//EAEQQAAIBAgQDBgMFBgMHBAMAAAECEQADBBIhMQVBUQYTImGBkTJxoRRSYrHBByNC0eHwcoKSFRYzU7LS8UNUosIXJDX/xAAaAQADAQEBAQAAAAAAAAAAAAAAAQIDBAUG/8QAKhEAAgIBAwMEAQQDAAAAAAAAAAECEQMSITEEE0EUIlFh0TJxgZEFscH/2gAMAwEAAhEDEQA/APTKdKiuw5TIU5pCnSAKYpUxSGOnSp0AFFFFABRRRQA6KVOgB0VjNE0AOilNFADpUTRQAUUUUAFKnRQIVFFFMAoopUAFKiigANKilTAKVOsZpiA0qDRTAyFFANFSMypisadIBinSpzQA6KKKQx0UqKAHRSooAdFFFABRRRQAUUUUAFFFFABSp0qBBRSopgOlRRQAUqKKYBSp0qACkaKKYCpUzSpiFRRSmgRmKKQNOpGOnWNOgY6YpU6QGVFY0TQBlRSmiaQDopTRQA6dKigB0UqKAHRSmnQAUpopUwHSoooAKJpUUAFFKaJpgOilRQIdI0UpoADSomiaYCNI05pUwCsYrKaVMQ6dYinUjMqKQomkMyp1jToA3WrM1hetAVW3791ScriJ0226bVBxOMu/f/L+VZK2+TXZLgubWIkwd+XnW6uTwuJud8sttPToTFdXWzVGKdjopTTqRhTmlRQA6JpUUAZVox2MW1bNx5yqVzEa5VZgpYjoJk+QNbqhcaxlu3YuG8JTI4ZdPECIK66CZAnqw5kAp8DRvxmJyWXuqMwW27iDo2VSwAYSIMb1o4NxMYjD2ry7XEBI6MJV19GDD0rxxJtgBGzuVYFnlgit8Qt220EkiS2hM+HYt2XY7tfatYdbdwhURiM2UKbedmeXCDKUJLeMBYgyugJ54Z1J0bTwuKs72ikDOo1BEgjUEHYg8xRXUYDpUpomgAopUUxDpUTRQAUUqKAHNKilNAAaVFKmIKKVFMQ5pLdBkgiBv0qJxG8Qmka766x5VUHEgiGzanXWNdvMzBjXrSSE51sdFavqwlSDy061sqk4TeyoWAUknKBs58Q89tfekeNPtABn132j6UUGtVuXV26FBJmACdOgEmofDuNJeJCBxlAJkDmY5E1YWbIYHMJ9+h6GqziuGRQPCBy0kT/Os9W9GunayZdFV+JTT+tYYfimZyPM9a3X2kf+ayppmtporMMP3o9fyNdOa5S4fFoefn0qa2OcRDRGuv6zNdNWcjlpZfUVRPxRiIk+u/Xl61Nw2P0YNqw5AGf7/lRpZSmmWM0TWlMQCuaQOuu3kaMPiQ+21TRVm+isaxa+AYnWYigZsFcJ+0PjK94mHWCVC3bvSJ/d2yZkTJeP8B5Cpvb/ALdjAWwtoBr7iVB1VF++3UzsvP5b+YcHuvfW9evMWe7c1J3MDU/OWI9PKubqJ1FpG+CGqSZExD3He0wMkgAlidAFOpO+qHL6MNhV09jLaASDmIPL4VW5I8x4wPXzqjQXGxIw9oFrjkqgyhpIBMQQSDAJzDUR5munxzumDtEEgFrma0oVGFwA6PGx7vJIMEG6pIFcMr2aOyKjumejdiQBw7CgXO8AtBc2x0JGT/J8HXwVdE15J+zzjtwX1w0eC8HusucMLRSRnn8UKCp55T8/SrmJKnf03H9NK9XG9UbPMyeyVMsTRWIOlOasQTRNKimA6U0TRQATRSomgB0pomsSaBDmsSaCaxmmBlNKlNKaYjnsZiXbLmy8yDEDQajfWhbxVc3hDQNYaQTJmBoDsJ8qiLdXoK29+DuJ/pUqRGj7FgrBYM5MqkAnNBBIMaRJAIPtWKYppkZp2nntFb/tZClQxCmJHIxtp8hWq25WMmWcyxmBYCTEwCDpM70a/kO3wkzp+DOqoWYtLmTmBzew2rTxG4t3ROU6xp0/Wqa7ir5B/eWxofhst0/Fdb8qh4E3TM335fCtlevW2T9azpXqOnwolthuFZWkv7CP1qx+zyP4vrXJccxn2fDXL7NfuC2ASvfvbkM6puhAEFhy5VwuH7ftfuFLWEskn4e8N3EMTIAGrrJM++lTKSXKKS+D0rtRihhrINpFe875LYuOwQHI7szwwJAVG05kivNcX2vxwdw2KtoyyCq2lieinumnTz9apu0nHXxChLtqxb7o3QBatd0ZOUNnGYmQU5+dctUOUm7vYNMWuNzvD21xhnNjiCZ2tLJMde5ETtM86jL2zxv/ALl/9Nr/ALK5DC/GP75V6HwbsU+Iti4ptKpncGdDB0iD71cblwZzqPIcK7X44hnbEW7iW9Wt3TbRnADMQmVQc0AgHqR1r2DhKLkW4sw6qwkQcrDMNPMEH1rxTtb2UGFtWnzhi13IYQLEox+8Z2rtuxPb8HD3ftbAdz3SWgqMWZQhGUb5m8KyTABbUxFNNwbUmKoyScUdpxDGkEBZ8/nUA4glhJ1HXn71zH/5BvXrmW1ZXLqdAxaNhmzQDy2iqjtNx+8ctlC6vcyggFV+IkwMp0AUAzyGbypeoghPBN7lT2jsnE4nGO5k22WCQ8BAWDHwfCvwDUa5tNjOOELW7CLbQkKu7HJmJ8RaDqASSdetTuyvDiouE+G2Whnc5EZYKM2ZiBo2V4mdBvUHiGFewTauSMgIWeag7f4l+E/KdiK4csrVo9DFGnTFwPFXG4iiraAueNg63O7dQqXS2S4ysqjUgnIxhYGsR174e+zIHa2zJiiUzG7dVU+zzczO2Ut4yGkKDn6AjLwvZ/jFuxxNL18Hu5dGiSVV1ZcwA1MTMc4NelDFA3LhEETIIEDK6oQRpzC104oQlFKRy5sk4TbizPgfB7eGuXnQAteKltMuUAz3aeIwk6xPIdBFrcxkkkQCem1VDYrpWFvEEGuuKUdlwcEpuW7Oo4diCZkkmBz/AEqdnrnsHi4OaOXI1cWr4YSKtouEtiRnp560ZqAaVF2bs9HeVoz9CD8tfyp5qKCzabulaTjFqJi3M71GZ6pRIc2Wn2kda2C4KqA+lSsMwjShxBTZNLViWrSWrEvSorUb89Gao/eUd5ToWo57iOBFohkuK6k/C4ZD5jUBSI6EHyq3scKsGyt0FoMTrnAOxWVHI6SOlVvF8fbvqFMgK4bzIgr/ADPt1rThMUbdhrKknM4PyMa89jAmvLfWYr2Z0rG/gnX8Rg4KsbiMDAME+okaiesb1TW8SveAK2Zcwg5TJEj+HUz5VrXhtsjMWMSdPORpr60YbCWw6lWJIIMRpuABv5E011eJukydDtXRbX1fMCGAUBswgGdOsSI8jWnh5+L0/WpN0yD8jUPh7fF6frXWlyN8ojdskJ4digP+UT6KyueW/hrxjFX7gZsyKhCW0OVQkAKArGN2YCS3Mma9s7SEHBYqSBOHvDXr3bQPePeuRxXAMR32BxNuye6NgG7ccN9nFnUkXXykKMpbWOa9KzmjSJxJwSpg7dw5hcu3LoUaZTZtqi54idbhZd/4G6VHw+Gzoiru7BB0zMYH512X7Q8A1hrINvJZuMzKCgDHIxBhyoYKRcJyzALE68uaxXCUt4vuUvp3eZCt1XQqqsQQWg6lNyBrpyrOSLjKgbs4bYZiWhZKmBDZdDpMjnrXp3ZbHJawC3LhIAZwNtSeQnffbzFcl2gxVo2rdsYixcJ1uukjSZyhRbgbLsTzERWvAds7dhbaKr3Qjs2clkKhwAyWlMhRpq0Bm2kCpx5MkY3W4ZceOUkr2Oi7X8WW+tpBblVcuBclXlFKlnTkkvADEMxjwxJqvRTcIUevQabADQaVBscc+1NLKqKsmJJMsyFmZm30tqJ5BalHiyWy3dqz/iAhRoASJiRp8W2uk7Vy58k3L7OrpsUIq/Ba2XW2YUR1P5n5CoSYtVu39Fe9nuKY1UKhyAZjAho2HlI5VVDtCMy+I5lYFUt6gMDozn+IjeToOQFYdmrt3Pctq4trrMKjO6580ZiDlWekbVnoqLcjXVqmkizxli81xLxcB1JCgLIAgEgk6nUdAN9KeM7S3BaC4mzburAVTuABssCDl5DfL/DFblxQbMvTXSqXi1yQigbtt6TSx2+QyRS4KC5xHXRFzaiVUa7A6t4o+UV6Zwu5lZQrF0fC2GRtswtju2IHLRkMcpPOvPsXYOcCJART1+IZj8tTXZ9hOL5EtB9TZuYpUHPurqWGK/LvYYdDPWu6GSMFbPOzY7W7LfiGNW0oe6wRSYBM6kakAASTW3BguqugZlYAqyqWDKeYIEEVo4j2aTF4zF3nbvFFhGtqVV3QIRbhEdTNssC0rrJg6nxHYNrmDtXkd8yNeU2UnN3aS+cyugLDKcoJHhk1frIq7Wxg+lSinq5LqxKkBgw2MEZdKvrAhQN4qsv9qEI1UEaHKddD8+dam7RplMaMIOuo6/0p+ugyOyovZouy9Ufa3BYq9YFnCZP3rhLxb4ltGNUGx133MbA60L2hHiGUyD1AGm/1/MVF7b8UazgMJirZZXGLViAxAZUNw5SAYYTbU67TR6mM1SLxw91lN2M7NYnC4t+7u2zhp/fCAzOwQlAsIMrDOJIMDX4tAe8zGqzH4hTxnC28MwyX8JfvXFUwrlsz2rjAaFpGh3jTatVzjojTTn18Pn0g70o51hglLdl5oaptrZE3H3kto9y8620WCXYwonTUnz0jfyrjcF+0izdxAsm21tWJCXGcAGASshlGUMBpqdWAq/7puIWbtnuRdUrmgnJMElIYwA2YaGeWoia57jHAcLibdm4q3O4a0LqQ5zObbLbvJczM2RlLopA6aGATQ+tdpxWwo4IOLbZ1tm8GB3BG457gU0xYU+Ix9aqrfFlUkBQJ31OhUBoH00rVe4rJkbBoPTlBn5x71b/yGPwmYdr7N3bLjty1YX7KSLjOuvcvdATK8wchQNIXQ66HTnUXsZ2hvXbTDFi4XW4wzlEtrBClVgQcwltMvzNS8bxdsLaweJuBDau4k2rqwZFrKwLqwIgghm/yilxY9zxG5hUgrbwf2mT4mz9/49endMdOqg8zUrqG5avFHR2l2/v/AIXF/EQNOf5VqGNPT61QXO0DQdFIG/QAn89xWWH4sSoMdfz2o9fH4Zz9v7KO1xPwjWRMkHc7Rp6Rvy8qzGOYkBTE3B0BiSB5HT86p8Ldm1J5yVmABlZtTzMqTr5aTzxu8QHPm8DlLZlAidBsfkJnbXy+2rH7nsXOI4n4WnfX5QT16abeVaeDYub4B1UlV67g8umvoDVX/tNBIvopGVmOQuLi+NgVUlipYb6pHKBvUvAA28QhUi5bZVa28ZZRiUBgGQyvKspOkMDprWscaSK0O75O/fnUHh51b5CpguTULhwBJ+VeuuC3yiVjbeazdH3rV0e9th+tcfw39smKtYC1bS1Ym3ZW2GYO0qihASuYAGBqNQfLau2uAZGk5RlaTpoIOuunvXjPD+CXBZYnI6geLI4couxzAbCSBmEiTvXPlrY3gauNdolxAsDK5FpRnLOSWLalRPwqNQNdum5qcRdtlyUBVeQJkj1rSUylwRtp9at+6wqWVZkum6VUwzqqmeaqgzZeYLET51PDsd2qINi0XMICx8h+fT1rcllRq5npBhfVufyUH51gOISyhe7QTzBKrOk5QDt1AJrUDqZcTO5Gvu1O2TRY4bEF8wtoDlysIV4QTGbKsltSviYSNNdaXFb+d3Fwt4SmxGUKAOSyCYO88udVv2ko2ZGIb7ykqR8iNf8AzW/DhnJZfiec3zO8VlJU7NoO9i74cqrooEHpUuAhzqYiQfMNqNfmBXJLfe2YUmKtOGXL18kJlEZVOYwCzTlXYwSQfKY1EicJYZPezojniluqJt3FeKQTJ6bzUe/xMh85MlVgTHxEb+3502wrISHENEgT1Ej86rcLwu5feEnLJlyCEEKWMn5K2nlThBeQyZEopksYu5b8Lq2dgjajUqyLkjqMomr7gOZbRf7xbrvmUEE/5bWnWq+xw+4GVHIdUUKjZYBtsS5UmM2jPt+LpFWPDbZC3EMf8YA/5lY8+Wn1FNtcHLmt4k/B3f7U+0T4LGcP7kQ1i2XB1AdWZLbWT1WLWo/GD0qna8RYwwJJd8Nbcjn41Ygyd/CVHpVVjP2r4s2Ws30w+IQ6fvrQZoB1mCASRpJE6zM1O4rxfObTKtsLkRLQUAr3YRSFz7+DOFjz8qvJxpoxypaeTF8SSYE5iFM+cHSgXczODAGkRy1Mgabx15jzqIHOxMeIweozop2nz+UedYIxFpmLAli2x+EwBMczBOu3xVjpOSi0+1tz011jyOo/X+Vbv2kuRw3hYmQyXXJ/Gcjf/dvaqdsSRlAiQSNPC05zqeU68+tSu09/v+EWlZ1X7NdJtrpqjIsqGnX4zEb5AOlVFqD387HT08W2/wBi27Acfs4vjGDayjoLPD/s5zQMz2wQpEMRqnyOh6Vr4kct26B8PeOqkkiVzHr0Ee56VxfYfECxdN0z4WEb/CqktEc4P9ir/F3WzNC/E6ECAdyYEnpA9/OnmdySFk3X8nXcE40+H4Pj79s+O2FCHLs5AVSQeQLg61592IxDE4hMzZbeFvso1MO74dCwHUqg/wBIrruyfFla3dwFwZkxlq4AxjwOLLNLakDQTpMELXBdlne3iMVZZZc2WtsB+C/Za4J00Ko/0qoSik19fk0jCTxqkdI+K1MbSx33G0x1+VZJi8wgcm8wQsjbXXX8z1moNy+TDCCIYHSB8Wo9T+XlWeCJZ10IJN0sRAMr305Z0BiB6Ac6waVWcektf2jMf9kcMg+Fu/aOpJBB9mPvUfgnaS3i+J5sOr//AMm5YbvcuZ7lqyST4SwMwu/TasO11w3uE2wmgwd64vinM6XEVyegIzDTeFJ6iuW/Z3xY4XHqxkFg9qcoZgXEfCynmAIidfSumE46W14/B36HUU9rR0DXzykiJJ301I+R0NZfbSsgRoSOZ59Rp7VoFq5HhRwMwA8HLOjBvIgAb9TrvWC4O6dQlyDJ2cc+mWsKRw1RY2eyTC2R3iyQw+GTrnYQdMu6+x6CsL/Ac7ZQPDbtlpIeTduXGY5cxI0tqE/zn06MOIIjoP8AMdNI0561DtpN+6xJBRgiDXL3YtqBvvJLGRrPrXnQ6ibbZ1Rha+zmeKdnma4MrrLrAgNqbj4ZQRprLXm/0NVhg8KbFlizhrZvP3RC/c/dvI0lHIZona1+KsOPreN1bqSgtTdZtSASxIgaFgrqX+cgjwkDVf4xZuW1tI+WAiWLcPAUqU/etEM5UxElVkxmYzXY5TkkuQUXGSvgv7HaPDoYN+0Qer2wVOphgDCggem1PhvaXDAmcRZGg3uJ1/xTOn1rx17p1M6nfrJ3pWH849df6V6anJIbir2PX+N9o8PeNm0rrctvcZrqq4/eLZKt3AOxNwkCNJka1562NvpetXbKE5QH+Hwv32QurRupa5kI/F507NphYtMJCzcfvACRbcXMquW8jb26ddK0dobAa9b7tPjUQoEnMzs3dgbnKWFsdco61nq1Mvg29pOElb7XLVtu5ZVcZgfDJANtp5q4KH5VQ4lizFmYMWhiZnU8j5iryM+CtErJsXryba5bid4B1gMLny1qi7gn4ZYgEtodIkn6Amfn0pxYM1laAtZR1rK2OZ2qxGtqn8HvAMQfn9agsak8Nw6u5DNl08Ok5nJAC+UydfKpmrjuVB6XZniLoltAdTr9K7vsz2dsvZtoc03Wtl2VtRat2rd64R0Y3L62h5yf4a4/hOCXvwLmoUM0EkAtsoJ5DMQT5A7b103ZPiSjvEZu6ty2oY/BJPcm5M2kLu5J+Js0ZhGvNmtR9pOS2VvH7hF7WJC5WI0Be2zWnPqVn1rvezfCrAw2HYqud7FuRqZLLmYxtMsfPU8ia4vtLbt3HbusgUNbjKVKgNbExkMABl2/HXXcG4ipwmHgkZbNtdgokLl0M6wVPPlXL1EmoJrz+ByuUUl4H2gwlu3ZQoCIuAbnmjqd+cqmu+lLs3w+09u5cdQzd8TMbAW0gdObe9PilwvafnIkD8QhwY+YHv0qr4BxwW1vhjlVMl0yY8JXI5HU+C3A86yg5SxtrkidvHp+Gct2x4f3V+4o0XOWToUcyseUGPQ16HwHhthsJhjkUnuLRmDObIpY782Brz7F22xFvFYq6NWZVSTMEukxr/DbyqB+I9K6jhGLcYSwBJK2lkzspiNJ/FGtdHUSloST3Tp/0ZzXtOoHD7X/AC13J2G85pj560l4VYH/AKVvrtvt/Ie1QbeIuaFvp4gflGu3L86lLiyZkzB0A1J0J1jb9a4HNryYaH5Nx4bZ52rc/If3yG1cp+0i8tuxatoigu+YwB8FpQAOsSw/0V0r4uNd9tOUa7aa6FfrXG4q59q4p4yGt4ZddoItEDQAy03WEx/CD0itsE25anwty4Rp2bewQy379m4gnJmh1GZXRgrCG1Bh9R+EV3V20h+JVPzA39fSvPuO4j7NxFMRyaS4B3Jm3d9x4vmausZxxwRB0P0326zqfaqz3Nqa8oc43uav2j3wmGTu4Vu9kEQrALbfaNY1WqjjWCXA4qxicOAVAUXEJLS4QB5b8asTP3s3lWjj2N7zEWEaWAgmSZKzmYaa7LE+db+M40PbKNqx8UzPi3kek+9awbiop+bv9maK9l4O0HFbfhjL4gDOgkMJUgeeh9a0NxtZ2PI8iIJ30+YrhsFxE3LSDkihJg/wny2kRvFW2BtgsGZjBObTbYDVT8W//wAjtWEsem7Zg4UxduLguYrBoD4WKhhtIN4b8jtz21rD9oqqty3ibUi93hzMObKA9tz+IEETzCjpUXjeIUY7CHWBl0+LVnbT3pdt8QDatjSc5P8A8IE+cR9K2xt6sa+mdCjwdxZx5ZFLEZmVSeQkqCYnYST7Vhc4sgMHf5j9TXKrxoAW8pBJRNdeaiAfOto4k3ID2n9a5e1IwcUjovs7agECAD/EeUDcTy/Ooy4SLp2ZyF310AKgyVhQANT12rRb4iIJkSRoCdYJ/rFSsRfcHPaVWaCASREkQpJiYUyY56jnNKKx6q4/B1qaooMdwYm9qyBWuEsRoO8t2WkKx/hXMwjSTbfYgCrDiGHVLFwmAMhdDmeW8Q8Kz/6iwZU7RpIqU9gZ1XK2RctsTrtbvm4xB3LNfEnQTMTWvit7MgtEE969ltwQCWz3o5dWB/G9d8FCW2rgG7N47LWz8VrDtoNNgNNYkTE/LaoX+4FomWVdT/C4UASNhlkGB1Opq+fiak7N79aBxFfxe9dK6aC4k/7ITrwUT8At2SqGcvdXFCBi4cm5mhUCnO0MdI2nlXNYi+1q7la2lprD23lDn7rPbUMpKbToSIbLtBKme7xvEwg71QzMgKqs/EbhCqDr8Ped3PlNcsbK/bGj94CvdksPjdTbLM3XvMS7k9AABRHGo3vZoReH8Du3M1lyVN90dTqYRUuE5c8HVXAExVbi+yN5FZ1CXAVDKcjFjbe6+HQ5VBh8yggSfiWJ1rsbnFGN3D5bjTaN10uPJLIUHdi5zzaZHPlOsxWt+N2UQW3a4oGDOHOhY51NvIylZDa52EHcawa0UVb3E264PM8Y+a4xyqksfAoKqv4QGJIjzJNO3Ye6wS0rO3JVUsx9BrXoYxtnFX2xGNtD/hrbS2yhjocz3Lh5nMSFHJd+U2+F49h7SlbK92p3CKqA/MLE+tbKK+SHM4fAfs4xTiXUWp+8QW9VBkeutWlnsA9hLjlg8Wrs+BQR+6fxLLkaEz1kLFdP/vTb6v8ASq/tB2mU4Z1Qt44Q/wCFjDfTT1qZ400/d/r8BGe/BxWGwbQl0+ETchnBCQikkqf4iGER97L1q/7JcPv2MyAAObrDxMchdBcDIw5E93cKsBINl/iErVXgMYpw7LdLET/+vzAVrpW6I6ksrH/CtXOD40GVjccq571nYL8F0Yi5irNwDmP3t2R5kc6z7al7ZFykQe1d24xv3PEndnC27gYCVLW7hA6aFRBEggggkVd9k+CXLeGTvU1YZgp3CsWZRtpo0x+M+dcnx7iTXJW4ChvYjvbo+7p3dtPMqmc/567+5xlJPiaJ+nKkunxzhpvYmc3GtjK5w64SpUKIbUGT4RppA1kTp/4qh4Vw5reMvorEP3RyNPwlXSCJXo68uRq6/wBqL95vaqHG8RVMatyTl8AY+Tjuz7eE+lHpseP9LFGbd7GeJ7NXDZFoNbUAA6ZjLaTOmxMmd6nYDghtgKrK6wFzNJbL0iIPSRGlSHxC/e/v3rZavr1b0FW+mxtU3sRqfwbEw76fABBEAv1neNfmf5EbcNh3UglxsRsTOmhJZtTWv7Wg3LfSgY+3+Ko9DgH3JfBuNp58JUcxIk5ttYbbU9dzXP2uy7ozMptgsTJBuCQWnxKNDEmIjzncXn2+351rfHpyn2ql0uKKaXkFIp7/AGTZhBdX1Y+JDAzDLoZOvz566VOTgNzJDOJECQDEDQaExMQJ8q3jGr0NbRxBPOj08GqYainxPZRmYF3BiAGysHAGbwgljoZ122G1ZL2UEglyNNlXSeepY6eUVbPjUPX2rUcWnn7U+zDgeog2ey+VSofQggeC3ImCSDlzCSJ0PP1qRh+A5FjOdgCYEmDPWpIxqeftT+1r0PtSlgxy5HrZV4/syHuK8gFYgkCdGzdY6xpzrDFdl0f4mf3QT02XrVq94H+H61pa6Pu/370lhgqrwPWyB/uuv/MI0iFCAegiB6aeVbU7NIBq7n1T/sqat0dP796feiq7WMm38FZh8HeCA5Q0AZFabe+USwYxIVQepLjXSKmjDX5zQNckAMDBOaQSSZjw6zqTyq3LKFhtBnlcx0CnWDGw3/06cq1pigQSToAMpGmh156HkOW/lXzUpmHPJFtYhtmiOXUkKGIPtHt1rbCzM6DWSAYDACBpIMT6OflWFvGqC2n8R1J5FwdPmNPSteHugbROsctDz+Y0jfSohka4NFS5JNty2gy8tdhJjTX5/UVCvYtlGqR6fLf3H9g1IIAWPvOmWSYgQxgdYBEeVaGxS3DMAEnXnuJnyGs869Hp+snel8GsEmtyM+PnQroYk9Ofr8qp3d1cyoJVLjMwMrn+1Lf5bbgR0rqLeEVhoBFFzg6NuBOo84157/y3FenqlyUkjmXxGa87QAolVEc2Id+e2bbyIG4NHg5rPp/Suh/2AgGk6eZPvrWI4Qu/0k/ppS1SQ9KKWxcRdlMVKTEIR8B8tJqwPDR0Hv8A0pjAkcvyNUsk0S8cWQ0Ns7J9KWKwqOhXKFzQM0TAmSYMA7czzqecIegrA4Qjr70SyzaaCOOKaZUNw62i9yVzSWdCZFwSTOqDQyWjyaKi4Ds6Q5ZmzKqwUAYu4WWDMRGUj1OvI10IsN1IHyFYtgydMzwY0BInnrFZNzaSs1WlNujmcLwJruM76/BsjxKJBzE6gQNlkzr8q6oLb6D8/wBKxs4ADZZ+bE/9RNSRZ8j6E/oa3xz0qkZTjrds1i0n3aq+McAW+Vyt3UDxNlzEwZUASBoSTM8x6W4sL0+prIWiCCuhB0I5GI3FGScpRpOgxxjGVvci2iIhipYaFgCobowHKenWayCrzINZJgCCTIk7mCzH5s7E1vXCjmSfYflVwnJLfkmUFexpCJ92kVQch7VJGFX7vv8A1pjDDkBVd1k9sieH7tDIv3aljC9IpGx1FHcbDtkJbC9BW1cOnl7Gt4s/3JpGx86Wtj0IwFm3zigYe35e1ZGx51rNmlqY9KN4sJ1H1FHdp1HvUU2vT3pMjcj9aNTCkS2spWAwqdaglDz+tHcN5ekVNsKRO7pPvD3rHu061CBPP86eb5/SlqY6RI4g5nc7LWq5/wAJf8TflNKivlmcrIN3Y/L+dTMAJSTuMkeWtFFKJs/1P+SQjnurmp3b8jWm2oCJAjQH18WvzoorTHyS/wBJJtqNNObfpVig2pUV9Di/QjaPBkdz/fWsbyjSiitChxr7U7o1oooAS7f31rXd39B+Qp0Uhmo71iw1/vyooqWM1rz/AL6Vlb/lRRQBJQfl/OsLqgbCiimIJ0rNhRRVIQif+qm58VOigBP+prWTB00oopoRs5VruUqKbDyIDT2p0qKQDT9KjYgeKiimJmqtbUUVLGbVrTRRSA//2Q=="/>
          <p:cNvSpPr>
            <a:spLocks noChangeAspect="1" noChangeArrowheads="1"/>
          </p:cNvSpPr>
          <p:nvPr/>
        </p:nvSpPr>
        <p:spPr bwMode="auto">
          <a:xfrm>
            <a:off x="63500" y="-819150"/>
            <a:ext cx="2695575" cy="1695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6" name="AutoShape 8" descr="data:image/jpeg;base64,/9j/4AAQSkZJRgABAQAAAQABAAD/2wCEAAkGBhQSEBQUEBQUFRUVFBQWFhgYFxcVFRgUFhYXFRcXFxgXGyYeFxkjGRcVHy8gIycsLCwsFR4xNTAsNSgrLCkBCQoKDgwOGg8PGS0cHiQsLCksKSwwKTQsKiwsLCosKSksKiwsLCwsKSwsLCksLCwpLCksLCwsLCwpLCwsKSwsLP/AABEIALIBGwMBIgACEQEDEQH/xAAbAAACAgMBAAAAAAAAAAAAAAAAAQQFAgMGB//EAEQQAAIBAgQDBgMFBgMHBAMAAAECEQADBBIhMQVBUQYTImGBkTJxoRRSYrHBByNC0eHwcoKSFRYzU7LS8UNUosIXJDX/xAAaAQADAQEBAQAAAAAAAAAAAAAAAQIDBAUG/8QAKhEAAgIBAwMEAQQDAAAAAAAAAAECEQMSITEEE0EUIlFh0TJxgZEFscH/2gAMAwEAAhEDEQA/APTKdKiuw5TIU5pCnSAKYpUxSGOnSp0AFFFFABRRRQA6KVOgB0VjNE0AOilNFADpUTRQAUUUUAFKnRQIVFFFMAoopUAFKiigANKilTAKVOsZpiA0qDRTAyFFANFSMypisadIBinSpzQA6KKKQx0UqKAHRSooAdFFFABRRRQAUUUUAFFFFABSp0qBBRSopgOlRRQAUqKKYBSp0qACkaKKYCpUzSpiFRRSmgRmKKQNOpGOnWNOgY6YpU6QGVFY0TQBlRSmiaQDopTRQA6dKigB0UqKAHRSmnQAUpopUwHSoooAKJpUUAFFKaJpgOilRQIdI0UpoADSomiaYCNI05pUwCsYrKaVMQ6dYinUjMqKQomkMyp1jToA3WrM1hetAVW3791ScriJ0226bVBxOMu/f/L+VZK2+TXZLgubWIkwd+XnW6uTwuJud8sttPToTFdXWzVGKdjopTTqRhTmlRQA6JpUUAZVox2MW1bNx5yqVzEa5VZgpYjoJk+QNbqhcaxlu3YuG8JTI4ZdPECIK66CZAnqw5kAp8DRvxmJyWXuqMwW27iDo2VSwAYSIMb1o4NxMYjD2ry7XEBI6MJV19GDD0rxxJtgBGzuVYFnlgit8Qt220EkiS2hM+HYt2XY7tfatYdbdwhURiM2UKbedmeXCDKUJLeMBYgyugJ54Z1J0bTwuKs72ikDOo1BEgjUEHYg8xRXUYDpUpomgAopUUxDpUTRQAUUqKAHNKilNAAaVFKmIKKVFMQ5pLdBkgiBv0qJxG8Qmka766x5VUHEgiGzanXWNdvMzBjXrSSE51sdFavqwlSDy061sqk4TeyoWAUknKBs58Q89tfekeNPtABn132j6UUGtVuXV26FBJmACdOgEmofDuNJeJCBxlAJkDmY5E1YWbIYHMJ9+h6GqziuGRQPCBy0kT/Os9W9GunayZdFV+JTT+tYYfimZyPM9a3X2kf+ayppmtporMMP3o9fyNdOa5S4fFoefn0qa2OcRDRGuv6zNdNWcjlpZfUVRPxRiIk+u/Xl61Nw2P0YNqw5AGf7/lRpZSmmWM0TWlMQCuaQOuu3kaMPiQ+21TRVm+isaxa+AYnWYigZsFcJ+0PjK94mHWCVC3bvSJ/d2yZkTJeP8B5Cpvb/ALdjAWwtoBr7iVB1VF++3UzsvP5b+YcHuvfW9evMWe7c1J3MDU/OWI9PKubqJ1FpG+CGqSZExD3He0wMkgAlidAFOpO+qHL6MNhV09jLaASDmIPL4VW5I8x4wPXzqjQXGxIw9oFrjkqgyhpIBMQQSDAJzDUR5munxzumDtEEgFrma0oVGFwA6PGx7vJIMEG6pIFcMr2aOyKjumejdiQBw7CgXO8AtBc2x0JGT/J8HXwVdE15J+zzjtwX1w0eC8HusucMLRSRnn8UKCp55T8/SrmJKnf03H9NK9XG9UbPMyeyVMsTRWIOlOasQTRNKimA6U0TRQATRSomgB0pomsSaBDmsSaCaxmmBlNKlNKaYjnsZiXbLmy8yDEDQajfWhbxVc3hDQNYaQTJmBoDsJ8qiLdXoK29+DuJ/pUqRGj7FgrBYM5MqkAnNBBIMaRJAIPtWKYppkZp2nntFb/tZClQxCmJHIxtp8hWq25WMmWcyxmBYCTEwCDpM70a/kO3wkzp+DOqoWYtLmTmBzew2rTxG4t3ROU6xp0/Wqa7ir5B/eWxofhst0/Fdb8qh4E3TM335fCtlevW2T9azpXqOnwolthuFZWkv7CP1qx+zyP4vrXJccxn2fDXL7NfuC2ASvfvbkM6puhAEFhy5VwuH7ftfuFLWEskn4e8N3EMTIAGrrJM++lTKSXKKS+D0rtRihhrINpFe875LYuOwQHI7szwwJAVG05kivNcX2vxwdw2KtoyyCq2lieinumnTz9apu0nHXxChLtqxb7o3QBatd0ZOUNnGYmQU5+dctUOUm7vYNMWuNzvD21xhnNjiCZ2tLJMde5ETtM86jL2zxv/ALl/9Nr/ALK5DC/GP75V6HwbsU+Iti4ptKpncGdDB0iD71cblwZzqPIcK7X44hnbEW7iW9Wt3TbRnADMQmVQc0AgHqR1r2DhKLkW4sw6qwkQcrDMNPMEH1rxTtb2UGFtWnzhi13IYQLEox+8Z2rtuxPb8HD3ftbAdz3SWgqMWZQhGUb5m8KyTABbUxFNNwbUmKoyScUdpxDGkEBZ8/nUA4glhJ1HXn71zH/5BvXrmW1ZXLqdAxaNhmzQDy2iqjtNx+8ctlC6vcyggFV+IkwMp0AUAzyGbypeoghPBN7lT2jsnE4nGO5k22WCQ8BAWDHwfCvwDUa5tNjOOELW7CLbQkKu7HJmJ8RaDqASSdetTuyvDiouE+G2Whnc5EZYKM2ZiBo2V4mdBvUHiGFewTauSMgIWeag7f4l+E/KdiK4csrVo9DFGnTFwPFXG4iiraAueNg63O7dQqXS2S4ysqjUgnIxhYGsR174e+zIHa2zJiiUzG7dVU+zzczO2Ut4yGkKDn6AjLwvZ/jFuxxNL18Hu5dGiSVV1ZcwA1MTMc4NelDFA3LhEETIIEDK6oQRpzC104oQlFKRy5sk4TbizPgfB7eGuXnQAteKltMuUAz3aeIwk6xPIdBFrcxkkkQCem1VDYrpWFvEEGuuKUdlwcEpuW7Oo4diCZkkmBz/AEqdnrnsHi4OaOXI1cWr4YSKtouEtiRnp560ZqAaVF2bs9HeVoz9CD8tfyp5qKCzabulaTjFqJi3M71GZ6pRIc2Wn2kda2C4KqA+lSsMwjShxBTZNLViWrSWrEvSorUb89Gao/eUd5ToWo57iOBFohkuK6k/C4ZD5jUBSI6EHyq3scKsGyt0FoMTrnAOxWVHI6SOlVvF8fbvqFMgK4bzIgr/ADPt1rThMUbdhrKknM4PyMa89jAmvLfWYr2Z0rG/gnX8Rg4KsbiMDAME+okaiesb1TW8SveAK2Zcwg5TJEj+HUz5VrXhtsjMWMSdPORpr60YbCWw6lWJIIMRpuABv5E011eJukydDtXRbX1fMCGAUBswgGdOsSI8jWnh5+L0/WpN0yD8jUPh7fF6frXWlyN8ojdskJ4digP+UT6KyueW/hrxjFX7gZsyKhCW0OVQkAKArGN2YCS3Mma9s7SEHBYqSBOHvDXr3bQPePeuRxXAMR32BxNuye6NgG7ccN9nFnUkXXykKMpbWOa9KzmjSJxJwSpg7dw5hcu3LoUaZTZtqi54idbhZd/4G6VHw+Gzoiru7BB0zMYH512X7Q8A1hrINvJZuMzKCgDHIxBhyoYKRcJyzALE68uaxXCUt4vuUvp3eZCt1XQqqsQQWg6lNyBrpyrOSLjKgbs4bYZiWhZKmBDZdDpMjnrXp3ZbHJawC3LhIAZwNtSeQnffbzFcl2gxVo2rdsYixcJ1uukjSZyhRbgbLsTzERWvAds7dhbaKr3Qjs2clkKhwAyWlMhRpq0Bm2kCpx5MkY3W4ZceOUkr2Oi7X8WW+tpBblVcuBclXlFKlnTkkvADEMxjwxJqvRTcIUevQabADQaVBscc+1NLKqKsmJJMsyFmZm30tqJ5BalHiyWy3dqz/iAhRoASJiRp8W2uk7Vy58k3L7OrpsUIq/Ba2XW2YUR1P5n5CoSYtVu39Fe9nuKY1UKhyAZjAho2HlI5VVDtCMy+I5lYFUt6gMDozn+IjeToOQFYdmrt3Pctq4trrMKjO6580ZiDlWekbVnoqLcjXVqmkizxli81xLxcB1JCgLIAgEgk6nUdAN9KeM7S3BaC4mzburAVTuABssCDl5DfL/DFblxQbMvTXSqXi1yQigbtt6TSx2+QyRS4KC5xHXRFzaiVUa7A6t4o+UV6Zwu5lZQrF0fC2GRtswtju2IHLRkMcpPOvPsXYOcCJART1+IZj8tTXZ9hOL5EtB9TZuYpUHPurqWGK/LvYYdDPWu6GSMFbPOzY7W7LfiGNW0oe6wRSYBM6kakAASTW3BguqugZlYAqyqWDKeYIEEVo4j2aTF4zF3nbvFFhGtqVV3QIRbhEdTNssC0rrJg6nxHYNrmDtXkd8yNeU2UnN3aS+cyugLDKcoJHhk1frIq7Wxg+lSinq5LqxKkBgw2MEZdKvrAhQN4qsv9qEI1UEaHKddD8+dam7RplMaMIOuo6/0p+ugyOyovZouy9Ufa3BYq9YFnCZP3rhLxb4ltGNUGx133MbA60L2hHiGUyD1AGm/1/MVF7b8UazgMJirZZXGLViAxAZUNw5SAYYTbU67TR6mM1SLxw91lN2M7NYnC4t+7u2zhp/fCAzOwQlAsIMrDOJIMDX4tAe8zGqzH4hTxnC28MwyX8JfvXFUwrlsz2rjAaFpGh3jTatVzjojTTn18Pn0g70o51hglLdl5oaptrZE3H3kto9y8620WCXYwonTUnz0jfyrjcF+0izdxAsm21tWJCXGcAGASshlGUMBpqdWAq/7puIWbtnuRdUrmgnJMElIYwA2YaGeWoia57jHAcLibdm4q3O4a0LqQ5zObbLbvJczM2RlLopA6aGATQ+tdpxWwo4IOLbZ1tm8GB3BG457gU0xYU+Ix9aqrfFlUkBQJ31OhUBoH00rVe4rJkbBoPTlBn5x71b/yGPwmYdr7N3bLjty1YX7KSLjOuvcvdATK8wchQNIXQ66HTnUXsZ2hvXbTDFi4XW4wzlEtrBClVgQcwltMvzNS8bxdsLaweJuBDau4k2rqwZFrKwLqwIgghm/yilxY9zxG5hUgrbwf2mT4mz9/49endMdOqg8zUrqG5avFHR2l2/v/AIXF/EQNOf5VqGNPT61QXO0DQdFIG/QAn89xWWH4sSoMdfz2o9fH4Zz9v7KO1xPwjWRMkHc7Rp6Rvy8qzGOYkBTE3B0BiSB5HT86p8Ldm1J5yVmABlZtTzMqTr5aTzxu8QHPm8DlLZlAidBsfkJnbXy+2rH7nsXOI4n4WnfX5QT16abeVaeDYub4B1UlV67g8umvoDVX/tNBIvopGVmOQuLi+NgVUlipYb6pHKBvUvAA28QhUi5bZVa28ZZRiUBgGQyvKspOkMDprWscaSK0O75O/fnUHh51b5CpguTULhwBJ+VeuuC3yiVjbeazdH3rV0e9th+tcfw39smKtYC1bS1Ym3ZW2GYO0qihASuYAGBqNQfLau2uAZGk5RlaTpoIOuunvXjPD+CXBZYnI6geLI4couxzAbCSBmEiTvXPlrY3gauNdolxAsDK5FpRnLOSWLalRPwqNQNdum5qcRdtlyUBVeQJkj1rSUylwRtp9at+6wqWVZkum6VUwzqqmeaqgzZeYLET51PDsd2qINi0XMICx8h+fT1rcllRq5npBhfVufyUH51gOISyhe7QTzBKrOk5QDt1AJrUDqZcTO5Gvu1O2TRY4bEF8wtoDlysIV4QTGbKsltSviYSNNdaXFb+d3Fwt4SmxGUKAOSyCYO88udVv2ko2ZGIb7ykqR8iNf8AzW/DhnJZfiec3zO8VlJU7NoO9i74cqrooEHpUuAhzqYiQfMNqNfmBXJLfe2YUmKtOGXL18kJlEZVOYwCzTlXYwSQfKY1EicJYZPezojniluqJt3FeKQTJ6bzUe/xMh85MlVgTHxEb+3502wrISHENEgT1Ej86rcLwu5feEnLJlyCEEKWMn5K2nlThBeQyZEopksYu5b8Lq2dgjajUqyLkjqMomr7gOZbRf7xbrvmUEE/5bWnWq+xw+4GVHIdUUKjZYBtsS5UmM2jPt+LpFWPDbZC3EMf8YA/5lY8+Wn1FNtcHLmt4k/B3f7U+0T4LGcP7kQ1i2XB1AdWZLbWT1WLWo/GD0qna8RYwwJJd8Nbcjn41Ygyd/CVHpVVjP2r4s2Ws30w+IQ6fvrQZoB1mCASRpJE6zM1O4rxfObTKtsLkRLQUAr3YRSFz7+DOFjz8qvJxpoxypaeTF8SSYE5iFM+cHSgXczODAGkRy1Mgabx15jzqIHOxMeIweozop2nz+UedYIxFpmLAli2x+EwBMczBOu3xVjpOSi0+1tz011jyOo/X+Vbv2kuRw3hYmQyXXJ/Gcjf/dvaqdsSRlAiQSNPC05zqeU68+tSu09/v+EWlZ1X7NdJtrpqjIsqGnX4zEb5AOlVFqD387HT08W2/wBi27Acfs4vjGDayjoLPD/s5zQMz2wQpEMRqnyOh6Vr4kct26B8PeOqkkiVzHr0Ee56VxfYfECxdN0z4WEb/CqktEc4P9ir/F3WzNC/E6ECAdyYEnpA9/OnmdySFk3X8nXcE40+H4Pj79s+O2FCHLs5AVSQeQLg61592IxDE4hMzZbeFvso1MO74dCwHUqg/wBIrruyfFla3dwFwZkxlq4AxjwOLLNLakDQTpMELXBdlne3iMVZZZc2WtsB+C/Za4J00Ko/0qoSik19fk0jCTxqkdI+K1MbSx33G0x1+VZJi8wgcm8wQsjbXXX8z1moNy+TDCCIYHSB8Wo9T+XlWeCJZ10IJN0sRAMr305Z0BiB6Ac6waVWcektf2jMf9kcMg+Fu/aOpJBB9mPvUfgnaS3i+J5sOr//AMm5YbvcuZ7lqyST4SwMwu/TasO11w3uE2wmgwd64vinM6XEVyegIzDTeFJ6iuW/Z3xY4XHqxkFg9qcoZgXEfCynmAIidfSumE46W14/B36HUU9rR0DXzykiJJ301I+R0NZfbSsgRoSOZ59Rp7VoFq5HhRwMwA8HLOjBvIgAb9TrvWC4O6dQlyDJ2cc+mWsKRw1RY2eyTC2R3iyQw+GTrnYQdMu6+x6CsL/Ac7ZQPDbtlpIeTduXGY5cxI0tqE/zn06MOIIjoP8AMdNI0561DtpN+6xJBRgiDXL3YtqBvvJLGRrPrXnQ6ibbZ1Rha+zmeKdnma4MrrLrAgNqbj4ZQRprLXm/0NVhg8KbFlizhrZvP3RC/c/dvI0lHIZona1+KsOPreN1bqSgtTdZtSASxIgaFgrqX+cgjwkDVf4xZuW1tI+WAiWLcPAUqU/etEM5UxElVkxmYzXY5TkkuQUXGSvgv7HaPDoYN+0Qer2wVOphgDCggem1PhvaXDAmcRZGg3uJ1/xTOn1rx17p1M6nfrJ3pWH849df6V6anJIbir2PX+N9o8PeNm0rrctvcZrqq4/eLZKt3AOxNwkCNJka1562NvpetXbKE5QH+Hwv32QurRupa5kI/F507NphYtMJCzcfvACRbcXMquW8jb26ddK0dobAa9b7tPjUQoEnMzs3dgbnKWFsdco61nq1Mvg29pOElb7XLVtu5ZVcZgfDJANtp5q4KH5VQ4lizFmYMWhiZnU8j5iryM+CtErJsXryba5bid4B1gMLny1qi7gn4ZYgEtodIkn6Amfn0pxYM1laAtZR1rK2OZ2qxGtqn8HvAMQfn9agsak8Nw6u5DNl08Ok5nJAC+UydfKpmrjuVB6XZniLoltAdTr9K7vsz2dsvZtoc03Wtl2VtRat2rd64R0Y3L62h5yf4a4/hOCXvwLmoUM0EkAtsoJ5DMQT5A7b103ZPiSjvEZu6ty2oY/BJPcm5M2kLu5J+Js0ZhGvNmtR9pOS2VvH7hF7WJC5WI0Be2zWnPqVn1rvezfCrAw2HYqud7FuRqZLLmYxtMsfPU8ia4vtLbt3HbusgUNbjKVKgNbExkMABl2/HXXcG4ipwmHgkZbNtdgokLl0M6wVPPlXL1EmoJrz+ByuUUl4H2gwlu3ZQoCIuAbnmjqd+cqmu+lLs3w+09u5cdQzd8TMbAW0gdObe9PilwvafnIkD8QhwY+YHv0qr4BxwW1vhjlVMl0yY8JXI5HU+C3A86yg5SxtrkidvHp+Gct2x4f3V+4o0XOWToUcyseUGPQ16HwHhthsJhjkUnuLRmDObIpY782Brz7F22xFvFYq6NWZVSTMEukxr/DbyqB+I9K6jhGLcYSwBJK2lkzspiNJ/FGtdHUSloST3Tp/0ZzXtOoHD7X/AC13J2G85pj560l4VYH/AKVvrtvt/Ie1QbeIuaFvp4gflGu3L86lLiyZkzB0A1J0J1jb9a4HNryYaH5Nx4bZ52rc/If3yG1cp+0i8tuxatoigu+YwB8FpQAOsSw/0V0r4uNd9tOUa7aa6FfrXG4q59q4p4yGt4ZddoItEDQAy03WEx/CD0itsE25anwty4Rp2bewQy379m4gnJmh1GZXRgrCG1Bh9R+EV3V20h+JVPzA39fSvPuO4j7NxFMRyaS4B3Jm3d9x4vmausZxxwRB0P0326zqfaqz3Nqa8oc43uav2j3wmGTu4Vu9kEQrALbfaNY1WqjjWCXA4qxicOAVAUXEJLS4QB5b8asTP3s3lWjj2N7zEWEaWAgmSZKzmYaa7LE+db+M40PbKNqx8UzPi3kek+9awbiop+bv9maK9l4O0HFbfhjL4gDOgkMJUgeeh9a0NxtZ2PI8iIJ30+YrhsFxE3LSDkihJg/wny2kRvFW2BtgsGZjBObTbYDVT8W//wAjtWEsem7Zg4UxduLguYrBoD4WKhhtIN4b8jtz21rD9oqqty3ibUi93hzMObKA9tz+IEETzCjpUXjeIUY7CHWBl0+LVnbT3pdt8QDatjSc5P8A8IE+cR9K2xt6sa+mdCjwdxZx5ZFLEZmVSeQkqCYnYST7Vhc4sgMHf5j9TXKrxoAW8pBJRNdeaiAfOto4k3ID2n9a5e1IwcUjovs7agECAD/EeUDcTy/Ooy4SLp2ZyF310AKgyVhQANT12rRb4iIJkSRoCdYJ/rFSsRfcHPaVWaCASREkQpJiYUyY56jnNKKx6q4/B1qaooMdwYm9qyBWuEsRoO8t2WkKx/hXMwjSTbfYgCrDiGHVLFwmAMhdDmeW8Q8Kz/6iwZU7RpIqU9gZ1XK2RctsTrtbvm4xB3LNfEnQTMTWvit7MgtEE969ltwQCWz3o5dWB/G9d8FCW2rgG7N47LWz8VrDtoNNgNNYkTE/LaoX+4FomWVdT/C4UASNhlkGB1Opq+fiak7N79aBxFfxe9dK6aC4k/7ITrwUT8At2SqGcvdXFCBi4cm5mhUCnO0MdI2nlXNYi+1q7la2lprD23lDn7rPbUMpKbToSIbLtBKme7xvEwg71QzMgKqs/EbhCqDr8Ped3PlNcsbK/bGj94CvdksPjdTbLM3XvMS7k9AABRHGo3vZoReH8Du3M1lyVN90dTqYRUuE5c8HVXAExVbi+yN5FZ1CXAVDKcjFjbe6+HQ5VBh8yggSfiWJ1rsbnFGN3D5bjTaN10uPJLIUHdi5zzaZHPlOsxWt+N2UQW3a4oGDOHOhY51NvIylZDa52EHcawa0UVb3E264PM8Y+a4xyqksfAoKqv4QGJIjzJNO3Ye6wS0rO3JVUsx9BrXoYxtnFX2xGNtD/hrbS2yhjocz3Lh5nMSFHJd+U2+F49h7SlbK92p3CKqA/MLE+tbKK+SHM4fAfs4xTiXUWp+8QW9VBkeutWlnsA9hLjlg8Wrs+BQR+6fxLLkaEz1kLFdP/vTb6v8ASq/tB2mU4Z1Qt44Q/wCFjDfTT1qZ400/d/r8BGe/BxWGwbQl0+ETchnBCQikkqf4iGER97L1q/7JcPv2MyAAObrDxMchdBcDIw5E93cKsBINl/iErVXgMYpw7LdLET/+vzAVrpW6I6ksrH/CtXOD40GVjccq571nYL8F0Yi5irNwDmP3t2R5kc6z7al7ZFykQe1d24xv3PEndnC27gYCVLW7hA6aFRBEggggkVd9k+CXLeGTvU1YZgp3CsWZRtpo0x+M+dcnx7iTXJW4ChvYjvbo+7p3dtPMqmc/567+5xlJPiaJ+nKkunxzhpvYmc3GtjK5w64SpUKIbUGT4RppA1kTp/4qh4Vw5reMvorEP3RyNPwlXSCJXo68uRq6/wBqL95vaqHG8RVMatyTl8AY+Tjuz7eE+lHpseP9LFGbd7GeJ7NXDZFoNbUAA6ZjLaTOmxMmd6nYDghtgKrK6wFzNJbL0iIPSRGlSHxC/e/v3rZavr1b0FW+mxtU3sRqfwbEw76fABBEAv1neNfmf5EbcNh3UglxsRsTOmhJZtTWv7Wg3LfSgY+3+Ko9DgH3JfBuNp58JUcxIk5ttYbbU9dzXP2uy7ozMptgsTJBuCQWnxKNDEmIjzncXn2+351rfHpyn2ql0uKKaXkFIp7/AGTZhBdX1Y+JDAzDLoZOvz566VOTgNzJDOJECQDEDQaExMQJ8q3jGr0NbRxBPOj08GqYainxPZRmYF3BiAGysHAGbwgljoZ122G1ZL2UEglyNNlXSeepY6eUVbPjUPX2rUcWnn7U+zDgeog2ey+VSofQggeC3ImCSDlzCSJ0PP1qRh+A5FjOdgCYEmDPWpIxqeftT+1r0PtSlgxy5HrZV4/syHuK8gFYgkCdGzdY6xpzrDFdl0f4mf3QT02XrVq94H+H61pa6Pu/370lhgqrwPWyB/uuv/MI0iFCAegiB6aeVbU7NIBq7n1T/sqat0dP796feiq7WMm38FZh8HeCA5Q0AZFabe+USwYxIVQepLjXSKmjDX5zQNckAMDBOaQSSZjw6zqTyq3LKFhtBnlcx0CnWDGw3/06cq1pigQSToAMpGmh156HkOW/lXzUpmHPJFtYhtmiOXUkKGIPtHt1rbCzM6DWSAYDACBpIMT6OflWFvGqC2n8R1J5FwdPmNPSteHugbROsctDz+Y0jfSohka4NFS5JNty2gy8tdhJjTX5/UVCvYtlGqR6fLf3H9g1IIAWPvOmWSYgQxgdYBEeVaGxS3DMAEnXnuJnyGs869Hp+snel8GsEmtyM+PnQroYk9Ofr8qp3d1cyoJVLjMwMrn+1Lf5bbgR0rqLeEVhoBFFzg6NuBOo84157/y3FenqlyUkjmXxGa87QAolVEc2Id+e2bbyIG4NHg5rPp/Suh/2AgGk6eZPvrWI4Qu/0k/ppS1SQ9KKWxcRdlMVKTEIR8B8tJqwPDR0Hv8A0pjAkcvyNUsk0S8cWQ0Ns7J9KWKwqOhXKFzQM0TAmSYMA7czzqecIegrA4Qjr70SyzaaCOOKaZUNw62i9yVzSWdCZFwSTOqDQyWjyaKi4Ds6Q5ZmzKqwUAYu4WWDMRGUj1OvI10IsN1IHyFYtgydMzwY0BInnrFZNzaSs1WlNujmcLwJruM76/BsjxKJBzE6gQNlkzr8q6oLb6D8/wBKxs4ADZZ+bE/9RNSRZ8j6E/oa3xz0qkZTjrds1i0n3aq+McAW+Vyt3UDxNlzEwZUASBoSTM8x6W4sL0+prIWiCCuhB0I5GI3FGScpRpOgxxjGVvci2iIhipYaFgCobowHKenWayCrzINZJgCCTIk7mCzH5s7E1vXCjmSfYflVwnJLfkmUFexpCJ92kVQch7VJGFX7vv8A1pjDDkBVd1k9sieH7tDIv3aljC9IpGx1FHcbDtkJbC9BW1cOnl7Gt4s/3JpGx86Wtj0IwFm3zigYe35e1ZGx51rNmlqY9KN4sJ1H1FHdp1HvUU2vT3pMjcj9aNTCkS2spWAwqdaglDz+tHcN5ekVNsKRO7pPvD3rHu061CBPP86eb5/SlqY6RI4g5nc7LWq5/wAJf8TflNKivlmcrIN3Y/L+dTMAJSTuMkeWtFFKJs/1P+SQjnurmp3b8jWm2oCJAjQH18WvzoorTHyS/wBJJtqNNObfpVig2pUV9Di/QjaPBkdz/fWsbyjSiitChxr7U7o1oooAS7f31rXd39B+Qp0Uhmo71iw1/vyooqWM1rz/AL6Vlb/lRRQBJQfl/OsLqgbCiimIJ0rNhRRVIQif+qm58VOigBP+prWTB00oopoRs5VruUqKbDyIDT2p0qKQDT9KjYgeKiimJmqtbUUVLGbVrTRRSA//2Q=="/>
          <p:cNvSpPr>
            <a:spLocks noChangeAspect="1" noChangeArrowheads="1"/>
          </p:cNvSpPr>
          <p:nvPr/>
        </p:nvSpPr>
        <p:spPr bwMode="auto">
          <a:xfrm>
            <a:off x="63500" y="-819150"/>
            <a:ext cx="2695575" cy="1695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8" name="Picture 10" descr="http://media.web.britannica.com/eb-media/97/90097-004-F5155BF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9850" y="4953000"/>
            <a:ext cx="2724150" cy="1718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1.gstatic.com/images?q=tbn:ANd9GcT5S6NV0ud_E93SXtlFMqOFDofKQyWgRwpHETDwSB4lvwnBj4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123614">
            <a:off x="1709886" y="2562603"/>
            <a:ext cx="2133600" cy="159814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Piedmont -  Industry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2057400"/>
            <a:ext cx="8777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Due to the large amount of farms in this region, there are also many food processing facilities </a:t>
            </a:r>
            <a:endParaRPr lang="en-US" sz="2000" dirty="0"/>
          </a:p>
        </p:txBody>
      </p:sp>
      <p:pic>
        <p:nvPicPr>
          <p:cNvPr id="6" name="dnn_ctr662_ViewSnydersProducts_ContentScroller1_imgProduct" descr="http://www.snydersofhanover.com/Portals/12/pretz_butter_snaps_124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0"/>
            <a:ext cx="14763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data:image/jpeg;base64,/9j/4AAQSkZJRgABAQAAAQABAAD/2wCEAAkGBhQSEBUUEhQVFRUWGRgWFBYXGBgXGxUXFhkYFxoYFhgaHCYfGBojGRcWIjAgIycpLCwsFx8xNTAqNycrLCkBCQoKDgwOGg8PGi0lHyQxLCwsLjI0LTAtLy8sLTIsLC0sNCwwLSwtLCwqKjAsLywsLCwqMC8sNCosLDQsLCwsLP/AABEIAO8A0wMBIgACEQEDEQH/xAAcAAEAAgMBAQEAAAAAAAAAAAAABQYBBAcDAgj/xABJEAACAQIEAwUFBwEEBgkFAAABAgMAEQQSITEFBkETIlFhcQcygZGxFCMzQmKhwVIVcoLRc5Kys/DxJDZDdISiwuHiFyUmNDX/xAAbAQABBQEBAAAAAAAAAAAAAAAAAgMEBQYBB//EADkRAAEDAgMECAMIAgMBAAAAAAEAAgMEERIhMQVBUXETMmGBkaGx8CLB0QYUJDM0QnLxguFissI1/9oADAMBAAIRAxEAPwDuNKUoQlKUoQlK+S1q0sVxdEvqDbfwHqajz1UNOLyuA97uKU1pdkAt69Y7UXtcVXn44ZL5GFh/T/nWnMb1m6j7SxsdhiYT2nL6qSKU/uyVuvS9U9MQy7MR8TWz/bbopZm7qgsxOtgouSfhS4vtLE4gOjPdY/RcNMRoVZ71mqDw72pxTBgoyvpkSWyGUE27lmNz+ncXGmtSkPPYvZoWv+lgf2IBq8fWxxOwzAsPAj+woRe3cVaqVBRc4wH3iyH9Sn+L1uxcdgbaVPiwH1tTrKqF/VePFdxDipClfCSg7EH01r6Bp+90pZpSldQlKUoQlKUoQlKUoQlKUoQlKUoQlKUoQlKUoQo3jbWUev8AFVTiMCls8j2TQFdxoCb+XU/AVaeO+6vr/FVfGyRuLEhmXMQt7ElQbg6aaA6157tq42g4jgPRW1ESALdq9sBhVQHLezHML+BH/P517v0rSwXExI5QKRlGpNtxYWHiNd/Kt2QaCqCQOxfEnZA4O+LVanEMUIYnlcNlQZjYXJG2g6m5HzqoY/2iKA4+ysU1S0kiIzZrIAUFyBmax1Jy6jXQRPM+ERsdLJILhJxnuT3kMEGSM9CplZTb1qMbCRRiWIpe7qpy2Vs+JmLKoaxyhYo1/wBY1raOipog0vGM5HhbTSx8+0Jro3Obe9uHv3ooiXEAWQFS1na65lN4yCDfp+Ha+9wDVigxLSOsaSKbkg/9InOUKCxuqkC1ltYAWvtatccITOVsxDi4n0GYmcRrFoLOSgJPX0rYjxCxzRPGrSGeW5ZXVQwcyNIl3kC2sLAZQFK3Jua19ZteKdw6MHeLnLlvPaTfPsVVBs6SCNxcRx95DsHBWTDDKiLcEqoW4vbTwvrYCw18K1J8LFNio48TIUiK2FmC3kYkDVgQNhvYbC4vUtwyLD4kA4fEo5Kq5XullDAe+FbunWx00NfPFuTDMtiVJGxBII+YsR5Vj4JxBWdJPlrfdrvAKiSU8jm5C6ieIwT4BzAZb2AkidQS2S5WzLe66+Z8ripXgnNc7RgidiRod7X9GHhatKHkuRblzJIxyjMGBICkEAak9PlWcNwloWYkykN0cHu/G1PVc8b3OdBcb7jK/HRJYxzG5iy2eM+1jFYd8iRrOyxmaTNZMsYNidNSfSpzgXtXXERCTshY6EZ7FWG4II9PnXPOYsNLHiY8XAnaFVMcigXIUm4ZQDra5+Qr5w+CeaTFShCsc8zSKkgKtaxsdDoS1r6mrBs9qRsjZLO33z8inceWRXYoee4T7yyL8Afob/tW7BzZhWNhMoPg11P71yfhcbomV1C2Pd7xe4OpNzrve1e2D4bh5VLNJkmGe9pADdTJa6tf8oDadEt1rlLXVEr3NuDbz8Cp9FB94xYnWsOF/mMuJXY4cbG/uOrejA/Sve9fnr+32AvZPy2F8puVvudN/DpV09nXEpJMSmZnClHOQuWHSx8D61Lir3OcGvZa+WqhB5vYhdRpSlWqdSlKUISlKUISlKUISlKUIUVx49xfX+KqQeFXJUl21uEBbfe9v+NKtvH1BQA6gnX5VzzjXEJ1neOJ2RAq6JGgtdQb9q4yjUnTW1ttaxNfSuqtovja4DIE3Nhaw7DxU+GQsjy3qeikkPuxBB4uRf4Kv8npW5J0+NQnKmCkjSQyXvI+YFpO1ZgFALFulyPdGgtU1J0rOVcbYpjG0ggbxofVPAki5Vc4ryTFiJXd5JgHKO0alAvaRoEV75S1wFU2va42qM4ryXhomgcmU5sVEZmklYhjZ7M40UEtkS+lgQKudfE0KupV1VlYWZWAYMPAg6GpkW1J2kNc74bWyAvpbhqOe5ccy4XNcRhXWF5+IiR5gJ2XCTOvZZlKpCYYlNwLyBRbUhWtvXsMTg4w6q2Ey3zRCNUZjmw73Z7AnM0z+5+XKo0q84Pl/DREGPDwowNwwjXMCNiGIJBHkakE093TroLb77VKftKDT4u6zR3C7rW465pkRFU/lrEmbFEqrCON8SYz2TRqISsMUViVAOch33J01q4mjMetYvVTV1AmcMIsALa33k8BxTzG4QlYzGlYqKCRolr5eNTuqn1ANa8nC4j+QD0JH0NbNYNPtqJR+4pBjYdQo6TgUZ2Lj4g/UfzUPj+R0kbNn16ixGb1tf8AarPesGpEddMzMe/CyS2FrTdlwewkKqz8sta2RGA2tb/1AVLci8NaLGIDGUUI4Gmg0Gx2qSqR4B+MPQ1ZbPrS6ojaRvHveor6RrRiBOStFKUr0JR0pSlCEpSlCEpSlCEpSlCFDcyT5VTusbtbui9tDqfAVWZ8W++SOO3utKw7t9CLLex261Yua1JjWwdu9sjZTt1J6VUnAQ3tBGdTd2Mj6DoPhWB200GtdyHp73FT4Oovb7Tn/wC0kksdoksLi+hY79OttPOpKJbIo10H5tW/xHxqK7XP+eeQaiyL2a/Ow6G2/SpSH3F0K6WsTci2mpG50qjmyAHv5eifWaieZuZosDD2sxOuiIPedvAfyelS4Fcakx/9p8fjRtYYnYIvTLFdif8AEyi/wqZsyjZUOc+XqMBce3s70h7iLAalWb/6lzxBZcVgJIsO5AEgbMRfbMpA+WnlW7zL7TocIEtFJL2ih4mFlR1IHeDanS9rWverNxjhi4jDywN7siMnoSND8GsfhXGvaNw58Pg+GxSCzpHKrAG+udevWrCgio6yVrTHY3IsCdLEg63ytY7s0iQuaCQV3BGuoPiAfmL1moaXmvCQmOOXERI5Ve6W1FwPetovxtUzes9JC9mbmkX0yT1wdErFa+F4lFKWEUkchXRgjqxX1AOlbNqQ5rmmzhZd1XzWDWTWjxfElIwVIW7KpY/lB6/O3zpcbC9waN66Bc2W3WDWpwzEl47sQSGZbjZspsGHqK2zXXMLHFp3IIsbLBqR4B+MPQ1G1JcA/GHoam7N/Vx/yHqmpOoVZ6UpXqKrEpSlCEpSlCEpSlCEpSlCFX+b4c0aDJn72xfINupG/pVeiwzL1hjF/wAq5mt6n/KrPzLHdU/vfxVVxGKsSO0hQ3O13awbw8dDWB20XGsc0dnp73KxgAwBbAwBPvyytt+bKNNdlrdY1DGYm57SeQEjSOPKLHpttpqalkYlQSLXGx3HkaoJWuFrlPI7WUnwBPyFcJ9kRvxVSd8kp+Nq7uP+dcK5FT7Lx0RNpaSaH4kMB8yBV5sjOlqWjXD8imJOu0rutcl9u3vYT0l+qV1quTe3bfCekv1jqNsL9ezv/wCpSp+oVvc3ch4WLhBkjjAliRH7TXM9yoYN4g5j6VX8RzZL/Y2EwyMQ8zSRM3URI4AUHpfMB6Lauh87f/xZ/wDQJ9Uri5VjHgQpsS0gUnUBu2GpHqRV9spzqmIOmNy2QkX/AIk+uaalycbcPmr9zVwqPhOJwOIwo7MFuxnAOkijLct4kqWv5gGpPjnEDjuKf2crukEaF5zGcrSNYHLf+kZl09a1eaeTeJ41USaXCsI2LAqHQ3Isbi1jtULwfEYlOOYw4eJJpAZAyu2QZc6i4PqFpmINkj6TGHSNY7O+nxDCbm2gJslG4dpkStvD8yYvBwY7DrIrtgmBRpQXYwuwSwN9wSpF7jvHyrY4PzJxCTCvipkR8OmHJCPlAnZWAd2sL3sGsLAaVEce4Rix/aOKxEHYrLEotnVxm7WGwBG/uncVaMCf/wAZ/wDCyfV6VOYmxtcGscXPaCct7QXWI7b+K424O/IfNfWE57KcMhnMSmaZ2ihhj7qlg5A8bAC1z428ak+C8xzHEfZsbEkMxTtIijEpIg94XOzL9AfjzXlObtMXwqI+6gkcD9TSTNf/AMi/Krd7TpCmJ4e6mzdpJHf9L9mp/Zj86YqKOIT/AHfDm/Gb8LE4QOywz5pQeS3Fy9+alsHz6kki/cSiCSTsY8ToUaS9gCBqoJ0Bq88A/GHoa5D7O8cro3DcSMssEvaR+ZikDlfUMp9VJ8K69wD8cejUx0DINoRsY23xDtuL5Hv37kE4oyVaKUpW+VelKUoQlKUoQlKUoQlKUoQonj/ur6/xVNfF2ZgJY1FzpHGWI1OhOuuh+Jqyc441oxFlAa7N3Tpeyk+90+RvVci4kAx+8dwCwyLFtfa53Nsrbb1g9ssP3x7rbh6cirGAfAFmAl2AL4g+ZXINL7kC/X9hUnDEFRVF7AWFzc/E9TWVa4B8R9a+qzkkmLJP2WK5V7UOVJY8QvEMKDcFWkyi5R0tlksN1IAv4EeddWrBNSKGsdRy9I0X3EcRwSHsDhZc5wnttw7RjPBMJdLqmUqW/SSb2+F6p/tK4pJOsDTFVkLTN2AILQRuIiiP1uQC2vjXbV4ZEGzCKMN/UEUH52rGMwETAs8UbkC/eVTew8SD0q0ptpUtPKHxQ277nS1hcZDPmkmIuGElVnm/iMT8ElZZEYPCqoQwOZgUuo8SLbdK5g+CJ4Rh8RHYthsRIJAN1VyjIWHQZltf9VdneDCtEEkhjyA5ghjVlB1uRpa+h1A6GvnA4DBpmWKCNTJ93IojAzLe3fGxXX9xS6SubSswtY7rYu61reG/ilvp3uJKiMf7RoJMOv2SQPiZsqxRWuyO9tXBGgXX1tUFHIuC5jkaYhI8TGSrk2W7hTudhnRh8RVo4PwPA4eXtIYBG5JFzc5Ta9hcnLfbTrWxx/gWFxyBZlzFDZSpIdSxt3SOh00puOenicY2McGOBBJtiztbsytl3odDJa518lXfaDzCsuGxcERV1jhVpXBuFdpowiAg2PdzE/Cs4D/qyf8Ausv1epI8jYP7L9ljZkjZrvkexkI2Dkg5tbWHlpX3DyjGuDfBpiZhGxKi5Riqto0a3X3SdfXY0vpqYRNjZcWeHZjcBYnfnvt3JJjdck8FznlfD9niOEzn3X7WIn9QkkAHykFWn2nkHFcPBvZHklewuQkeRmNv7qN8qk8P7Po/sX2Yzu6q4lw72UNA+pupHvAk7H4Wr3wPJzMZJMXiGxErxNAr5QojRwVbKv8AUb6mpMtbA6cTl3VxC1jncmx03Ys+WSSIyBbl78lXPaRwkRyYfiWHNn7SMNb8+bVG9bDKfEEedda4D+MPQ1zvDcmYrLDFiMQk0GHIeJQhVnZBaMSN/SvhXROAX7YX3ym/yplkrXT00YdiwutfPS4sM7afOyHNs1x4qz0pSt8q1KUpQhKUpQhKUpQhKUpQhQnM2HV0UMLjN/FVKec3JzYg2JFkS19QLXI1FydfM1ceYPdT1P0qnN7x0xRu3kF+H6bWrA7YP41/IeisYOoF89kbi64phruwHW+o0tfUVLYaPLGoswsNmNyOtiep1qIXDG9+ynbp3pdD8L/v6VLwRBUVRew2uST46k71STkWA9+qeC+6zasVmoiUlfEsqqpLEBepJsPmajeY+Yo8HCZJNeiLfVj/AAPE1xriXM+N4lNkiDnwSMHuj4e6Pj6mrjZ2yZKz4tG8fogkNF3LqnEObMBGe86kjwFvqR/lXjg+dcAxGVrWNx66dAx8B06VReF+yotb7RPlc65UGa3q50vW2nsvw5zlcU4CGzNlUhSdr6g2318q0B2RSNGEyO8U417j+025/wCl0vDLBMpMZVgTc5Sb3uTqL3Gp616rw9ACACM1idTuK5PFw7FYIiSKQyRjTtFvYH+lhc2Hroau3B+f4nS0/wB3Io18G9PD0OnnVPV7Mmi+KIlzfNPmJ5biYSRw3j6qeHDEuCM3lr4fCtXEz4eNwXmVSDexYeeltxuapHGOcsVjGaLh8bMAO8w6DbUmw+enSxrTwPsvxc1mmnVGa2hzPvroQQL76DyqVBsd5binfbs1KQXYTZxJ5fX6eK6JBh4pNY5A9gBdSrWAAAvbbQVIQx5VAve3WuScP5UxsRd4JVkEd/cYh+6einU/AmrlyfzoMRaKawlt3G2Eltx5ONdOvwqLXbMkjbjjdiaPELr2lzbg6bjqFa6kOBfjD0NR96kOBfjj0P0qBs39XH/Ieqhy9QqzUpSvU1UpSlKEJSlKEJSlKEJSlKEKB5pxQRY731awsL9D+2lVZMJmchkmAJa5MuliD0BvlvsOlWzmaEERk9GP0qq9mwJtCTre/aC2571ummtvPyrA7ZP4x9tbD05hWlPh6ML3h4VGpDDNcG4u7kD4E2reG1R0U8ir+AR1Azqb66/HrUjWflxX+I377p3JYrDuACToALn0FZqC504sIMHI35iCq+tdp4TNK2MbynI24nALlvN/FH4hjhEpsuYIvgoJsSfJRcmr7guDGNuzwyrDCgIvs8lhYuerX61C+yfl1ZBPO4zW+7F+pYXc/G4Hzq48wAK0JC3IsEt+bS2XzPS1egTNELGMb1Rlb5pTXB8htr6DgoTJNFHmlkjQq33e5zoLEXA2uLjrULjucYg0kccVgzDt7A94C99dtb7gda1uf8FMEBIbJEFDZSCEOoGYg7f51ZOUeDvBBA6iP7wF8RIxF1U3Nl8RYKPDrTLGNa0PO/cnXPzspPlfHBwVihyxZC4YaK5uFsPHrrVYxPKeEbGzPiJXKIFaSNRkUtIwUEEahSb+p6ipBeMmftcNh5kiKH7skWXKRspA1Cve+nWtHjPFpIcV/wBGAlsEicZb9qxIso0NyGF7fq8q6x8mLJJLAb3+e5bOJwMGEz4LDM0bM3aOxOYsoGilt7L/ADVqiwqRkF2BKDMgDNsb5Cq/mOuW1q55xT7UkxbEwgS4glQysr5FGuWwNwdOu9q08TzDIcVhG7M5cLkByk27NAO8/mLA/GnOjc4klKwHowW6aKxpFIcanah8OFzyXXKwa2pVihNtBc36GoLiGDizmfDP3C/eIsMkl8ySL5X7p8wD1NTvBsWMIQXmXEvPOzjKdUhZCGI9L3000HjWhOqKzQuLobwdmFsB2xILHL+YE31pMZAdh45JxrnXxkaefEeH1V34BxX7Rh1kOjarIPB10a3kdCPIirFwL8Yeh+lcy9muKKmSEm5yq3+OM9k/x9z5V03gJ++HofpWbbB0G0msGmIW8VCqW4Q4D3cXVnpSleiKkSlKUISlKUISlKUISlKUIUPzF7qep+lUw4JS+kMJvcE9ob3ubi3X/wB6uXMZ0T1P0qkGJSxsmFYg75rEG+t9N9tawO1v1snIenMKyg/LC+lweawOG11BtN7ota+/lbTwqawpORbqVNrZSQ1rabjfQCorCYBWYZoI131SQnTXoPU/Opi9UlQ7d79SngsmqB7Vp/u4k8Tr8WH8Kavpaude1lfwT0/+R/zqXsYfi2X7fRSqfrHkfRbfsxwbxxK4ayMru4vYFQzrt1N8vzqdxHE8uMhw8aghLyynewUFmPk2Yi1afI2DEvDotASFKaki2ZmLE21vYLUxiODxwSxSdoECrkZTcmS65feJuBr59K107fjLtw9/IJDXtJIOtrBVTj3G8KoxGQ9p9pCJZTmDG5AyLcm5LbAbgVHY32gQ4aIYSOBu4oR+1vm0AvmVtb7+WotVkwzQwmSVokjXCk5AADmeQE9oCNtSd9b+FqoPHccmdpnCmRjqxsbD+kX+IohDXZG595J9sJfc3ADdSb++ClMDG0uEhw8GGuHDSSPp3Q5LBi7ai18o8baVbOBtNFFhsPFEeyWG88ugyuFJNyDqc910161TOXeO/wD2mRA9nMpW9r5ECqVv+m5NSqc0KsAw2FSSbMMzuqs5kLAFzZfdFzsNtK68OBLe3tTYAe0ED3v89FUOIcVmE7O0hZWdiDqQoF7LmtYnet72c5Z+JlXKkLE5VG2dhYAEdbDW36aksDhI4eGSrP7kkkYRToyADMwvuCCR8qjvZ/hki4iyBO0U/dlz3iEkBAZfDXLcjzqSC3A4AaJMjpLW3X+St3MHFYYMRhC6RPikDD7vQZiDlF7A5b62PnXljeJELFNP92WvK8VhqbOgDdb6IQfD1qN49w6OSP7soFWLLe/eGIiYjMWIuTtck9fOo+d0XEyFp2xDxYXLGzAZWmGUFU9AR51FDQ8XBTgGGwI9+/Je/K5KcbmA0V1kYD+9kc/vXXuXT98PQ/SuJ8gln4pI7m5VHzH0yJ/Fdr5c/GHofpVZWf8A04v8fVQ5Py3d6tlKUrZqnSlKUISlKUISlKUISlKUIUFzTiFREZ2CrmtcmwubAXPxqpdjckg4V9xtbcsALgnrofHWrfzMoKoCAdTodegqtScLgIJaKO1te6NhdunqT86wG2HtbWv7vQKxg/LC+v7JiOpjS51JGlydzp0OX9q2o4gqhVFgNAPCoTh3C4nBPZmIsMy5JXvlYDexGRrEXHmKnQtlA8PHX5nr61SVAwnDiJ98yn2m+a8r1TPahGrYeO7APmIUE6sLXNh1tYfOrk4qm+0XAq8cLsL5HI0Nj3hffp7tWGxYjLWxtGpJ9Dx46Jx8wgb0h0GvLQqC9n2JlJaFJTHZs9tCGRiM2h6g6/E1a8dg4sZOkJldmjsAwW1yguXPSw+vwqh4ORIpFlilZWU6o63BB0Izr0I02FWyPnTCxx9nDmQOrdo5F2zHY5r6i9baqo52nEY3X5H10RHVwOzjeDw08968eN8o/bMcUWdVQg94MSVdbuFKaBrnXysa51zPhZoZDDOuV00/Sw1synYg1aJQqgHDYgK5k7Qs3dMZBuLWBJ67+NbfF8Zh5r/aHMwIvaMFLtpqHa+UX8L70qnhqBhAjce45JE9RE0EdIALDeMyFrcrcKggwcDz4ftzi3texcRKTkXujQbanfUW2qa5fgOGwuIfBKrSHFBGBsMqAIArG4sq53N9PGtE8YxaQQphU7KJVWOMKQ7EPkIZydAWaRdTbVthUdw7BxZY3nZ/vJmUjMFQZDEWZiB4SNrcEEC2l7Sm7Nnku55sCdL3PHQaZDioZrImgNGvl58+CmeYhBLiZgyRyISCjPKQinqURCSWOlzboK0uHQmJUXD9o0hdljdbKDn2TvC8hA03FZTGRouaEEFgcpyFQSY4Sp7x99JAzELcXYEXB09cRJI5skeUM5dVBbuFgUKa5bn7tm8bn0qSzZsEbAZHZdpDRl2fQ+ajP2lIXWblyFz4/wClVP7DexF5ivdZgpO8mq5rDdiPAaivriCLKIwhkiaJcqjQi99SdiCTvVikOILGTNGS4W5NhmtGp2sNcsmUkWuXPrUbxPAOmaaVgXZiSo/NmJ1XofkLXqexmz5HNbcXOliSbkZ5Z+ahuqKprSQT3gDLcpL2YcOyGZ21a6p8B3ifiSPlXXOXR98PQ/Sud8jxfdXt7zsfoP4ro3Lw++HofpXnVdYbYwtOQeB4GyvQ4upmuOpbfxCtNKUraqqSlKUISlKUISlKUISlKUIULzJsnqfoKp0/GImDgtkZCdGIXONrjXUE6a/KrjzJsnqfoK5/xPlISOW16hfdOUMdRbune/U1g9piM17+kNur6BWUGLALKS4HEQSTe2UFmJBDO1r5LE9wBBa/j5VMdKguW+Cthy9zcMFG1jdSTfrp3uh+ms6BpVDVkGQlpuE6xuEWXi1V3naK+DY/0sh/e381ZWWofmeAthJgoJOW4AFybEHQfCpeyJhFWwvJsA9vhcXXKluOB7RvB9FyePCtIxVRchWbw0RS7fHKp0rdwcjJGYLOskjwyIUteRWQhY27wsD2isNxfcaCvFZHhbMoKnK63IOzqyH0NmOvQ1sw8yOCCVVmDQsW/MwhCqAxN9wg2tYknqRXt9W+pebwta9lss8738CLLI03Rxj4yWu35blsYniUEsjnsnZnZwL7jtHxJ0HaWBzSYc/4W+PrNi8koZcO2YZ3sWDG4ksHJUMRlyMhBNrZiLE1o4riQZYwqgZBGSSB76oqsABbu3W+9230r7l4rNJmygXbQlVOYgOXXX9OYgHwAvewqMY6kta4MsM7hztPDsztbs7RJ6ePEW4s+wLeWbEqQ47MAIxOwWMgNo982YgYYH8tmA21FREmDjiIu3aOslmS491CAdr3z9Dfbz21eJ4pr3me1+jEdCTog82Y6DTMfGtbhk3bkiFc2Xe5ygDx8SPlUZsrYPillFt4YNf8u/s9U+Y5JrBrO930Vji4o3eWMXVmcjOMxIfJpYHSwQjQ/mNraV547EuoBlcrY5hmKrY66rsdj+w8BVaxHHJwWVZREo0PZ90k2/q94/OoNFZ2ue9c94k3IHqaiCeFpvFC3m74j8gO5PfcZT+ZIeQyVmk4xEdDKPixI2t59LD0FbLYZmXNm7RG1urltupvr0qvYPhCyzlUFlJv/dQbn1J0FdK4Lw/3QBYCwA8AKi1e3X01iA09llIj2UxwIJI71K8jYcfZkttdv9o1fOBj74eh+lQ+AwwVbAAennU1wX8Yeh+leftqfvO0xNa2J97c3XVg9uCLBwFvAKyUpSvR1UpSlKEJSlKEJSlKEJSlKEKke1GR/s8SRlgZZVjJW+bK2ptbXp8r1W+BcedYsskWIlETNGZo0MqnKdLhTnuFy65datntFw5eKJVsG7S4JsBojnc6Da1zprrVVh4Q0ECFxJmZndjHY5SxUAMUBUGy3sGAGtr2vVfNSU9Wx8UgzxXuNeqPknGF7HBwOVlIwc1YVjl7dFb+mS8Tf6sgU1NINKhOD4lZJFjlftkJylZUzatstiGGlx1qQ4N/+ug6C6j0VmUfsBWN2zsmOhaHsJIJtn7HDgp0UpfkVssK+GWvUisWrOAqSCo/E4NWHeVTfxANQOK5NwzG+Qg+TEVanStaSOp9PWTQ/lvI5EhOYWu6wBXMeZODT4ds+Hy9n1uisyHzJGo86juCmbFSdhPOyliAn5Vb9JC2GtdPxmHuDVH4vwXsnEiDug3H6T/lWootpGduCU3O47/7TkdJE7q5HyWxN7LkfFJHLMASC2RB7qqL6knc/tXrxfgkWCwgBhhabtg0a33QaHOR0KhtNhp1qMwGPmnxMs0jDtlX7pV0L5hlup8diQOhb0qw4/heGkWSKXESGaFU7SQnxa+ZbjYsLW8AB51Oe54IxHJcDA3L5b1TeFcFlJeSCEXiYN2UlgZM4sMpvpZdQdb61F8y8xzYp+zkiVAje6gN82wW/wAqlOP8XDTSPh5XVrLGmXQFFvd3HhckCvng3Db2k7xFyULal3Ns0p8B0X50/wBIGDpHjlrdIc0u+Fp9Fu8v8G7NNffbV/4UeQ/zq+cEwFtbVEcHwJO46+n81ccFBlArI7Rqi4m5Sj8IsthFrf4N+MPQ/StOt3g34w9D9KgbOP4uL+TfVRZeoVYqUpXqyqEpSlCEpSlCEpSlCEpSlCFWucjpB/pD/u38x9RUOBlN9QT1BynodD3b2H6jtUtzqxCwkAk9obAXuT2b7WIPyIqIVwbgXB6gat03HdkvoPGqw/mP5/8AlqlM6oXt2veUmxIIK5lUkEHQgnLrbzNOED7lfV/9t69cLACbB1VrkZRdbm/iMpP5dCDp868+EfhD1f8A3j1Q/aE/h2/y+RT0XWW3alqyKzWJupS8yK82WvcivgiugpQK0JoqjcXgwRqLjrU46VrSQ1KjkLU811lzbj3AShzrewNwRe6Hpr/NTPCONCSApNGXY++UOXtrDQyEC+mu2hqw4nCXvpVdxHKiltJJEQ+8ikAHxF9wK0tPtJrm4ZN29TA+N2bxcquxcvJiJj2a2iU/eEE2dhtGp8tLn4VbsPw/QaW8vDyrawmCVFCIoVV0AHT/AINSmHw1QayvdKewaJh5FybWWOG4GwqVVa+YUsK9QKopHlxuorjdfNq3eDn74eh+labOBuQPU2r34E6NPmRgxIsbMDsPKpuzR+KjP/JvqmJeoVZqUpXqqqUpSlCEpSlCEpSlCEpSlCFX+bYM6oLspvdWWwZSLEFbgi/qNdutVCWbEXtnixAFxY2ifu3B6NGxB3sEqzc7cTMPZExuyXbMyDMY9rFlGuXfa58jVDXErnYxM8ga+QR5W1OwNyDGwJ94X2F7bVnJOlbWSDFhBsRcZE2APLuIKsIWtLBdTUXFogMuJMmHN9DKl4+n57vGNujipLgjXhUjUEswO1wzswPxBB+NReBxb9uyOxtrp0v1tfUr+1T0DaGs5tSvdPGI3NAN73By4fPiU6yPCb3XqKV4s7AnQW11r4Mp6soqgwFP4VsV8lq0WlGt3J8gKC2mjH1+O9OdGl9Gtl5V8RXk86/8CvhVP9Cj11r7KG2rAef/ADpQaAu2aF4SNfZSa1pIzfYAetbgiDHQsx00W5+l69o+Cu20Tepsv+0R9Kmw00z+ownuKV0rG6lRapr7w03trW7BJYaZj8PhUlFy9J4Rr8Sf2A/mt6Pls/mkP+FQPqTU9uxqyX9luZH9ph9XFxUVHLcai1R3EcI7yE9rkTIVUXIyub3awsDof2q3Jy7EN8zerH6C1bMXCol92NB55Rf5mp0H2bmabueByF/WyiOqmbgqPFwhSQVZja1gq5tlI8Dbe/rU5yzwHsZCwDgEAd/ra+w+PgKsuSsgVb0+xGRPD3PJIsdwGXvimH1BcLALNKUq+UZKUpQhKUpQhKUpQhKUpQhYZQd6r/FOSMNMxbIY3O7xnKT6ixB9CLVYaUhzGvFnC66HEaKj4jl/FQ+6FxKDbKBHKB/dPcc/3SvpWOGY1XLLqrLbMjAqy+qtr8davNeTYcE3IBPja5+dUFZsCCbOM4T4jwUllS4dbNVM4LN0Y38L/wAV6pwdztGfjYfU1agtfVMRfZuIdd5PKw+qWax+5VyPgMnXIvzP0FbC8u+Ln4KB+5vU3SrGPYlEz9l+ZP8ASaNRId6i4+AxjfMfViPpatmLhcS7RpfxsCfmda26VYR00MXUYByATRkcdSsBRS1ZpUhIWLVmlKEJSlKEJSlKEJSlKEJSlKEJSlKEL//Z"/>
          <p:cNvSpPr>
            <a:spLocks noChangeAspect="1" noChangeArrowheads="1"/>
          </p:cNvSpPr>
          <p:nvPr/>
        </p:nvSpPr>
        <p:spPr bwMode="auto">
          <a:xfrm>
            <a:off x="63500" y="-1100138"/>
            <a:ext cx="2009775" cy="2276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eg;base64,/9j/4AAQSkZJRgABAQAAAQABAAD/2wCEAAkGBhQSEBUUEhQVFRUWGRgWFBYXGBgXGxUXFhkYFxoYFhgaHCYfGBojGRcWIjAgIycpLCwsFx8xNTAqNycrLCkBCQoKDgwOGg8PGi0lHyQxLCwsLjI0LTAtLy8sLTIsLC0sNCwwLSwtLCwqKjAsLywsLCwqMC8sNCosLDQsLCwsLP/AABEIAO8A0wMBIgACEQEDEQH/xAAcAAEAAgMBAQEAAAAAAAAAAAAABQYBBAcDAgj/xABJEAACAQIEAwUFBwEEBgkFAAABAgMAEQQSITEFBkETIlFhcQcygZGxFCMzQmKhwVIVcoLRc5Kys/DxJDZDdISiwuHiFyUmNDX/xAAbAQABBQEBAAAAAAAAAAAAAAAAAgMEBQYBB//EADkRAAEDAgMECAMIAgMBAAAAAAEAAgMEERIhMQVBUXETMmGBkaGx8CLB0QYUJDM0QnLxguFissI1/9oADAMBAAIRAxEAPwDuNKUoQlKUoQlK+S1q0sVxdEvqDbfwHqajz1UNOLyuA97uKU1pdkAt69Y7UXtcVXn44ZL5GFh/T/nWnMb1m6j7SxsdhiYT2nL6qSKU/uyVuvS9U9MQy7MR8TWz/bbopZm7qgsxOtgouSfhS4vtLE4gOjPdY/RcNMRoVZ71mqDw72pxTBgoyvpkSWyGUE27lmNz+ncXGmtSkPPYvZoWv+lgf2IBq8fWxxOwzAsPAj+woRe3cVaqVBRc4wH3iyH9Sn+L1uxcdgbaVPiwH1tTrKqF/VePFdxDipClfCSg7EH01r6Bp+90pZpSldQlKUoQlKUoQlKUoQlKUoQlKUoQlKUoQlKUoQo3jbWUev8AFVTiMCls8j2TQFdxoCb+XU/AVaeO+6vr/FVfGyRuLEhmXMQt7ElQbg6aaA6157tq42g4jgPRW1ESALdq9sBhVQHLezHML+BH/P517v0rSwXExI5QKRlGpNtxYWHiNd/Kt2QaCqCQOxfEnZA4O+LVanEMUIYnlcNlQZjYXJG2g6m5HzqoY/2iKA4+ysU1S0kiIzZrIAUFyBmax1Jy6jXQRPM+ERsdLJILhJxnuT3kMEGSM9CplZTb1qMbCRRiWIpe7qpy2Vs+JmLKoaxyhYo1/wBY1raOipog0vGM5HhbTSx8+0Jro3Obe9uHv3ooiXEAWQFS1na65lN4yCDfp+Ha+9wDVigxLSOsaSKbkg/9InOUKCxuqkC1ltYAWvtatccITOVsxDi4n0GYmcRrFoLOSgJPX0rYjxCxzRPGrSGeW5ZXVQwcyNIl3kC2sLAZQFK3Jua19ZteKdw6MHeLnLlvPaTfPsVVBs6SCNxcRx95DsHBWTDDKiLcEqoW4vbTwvrYCw18K1J8LFNio48TIUiK2FmC3kYkDVgQNhvYbC4vUtwyLD4kA4fEo5Kq5XullDAe+FbunWx00NfPFuTDMtiVJGxBII+YsR5Vj4JxBWdJPlrfdrvAKiSU8jm5C6ieIwT4BzAZb2AkidQS2S5WzLe66+Z8ripXgnNc7RgidiRod7X9GHhatKHkuRblzJIxyjMGBICkEAak9PlWcNwloWYkykN0cHu/G1PVc8b3OdBcb7jK/HRJYxzG5iy2eM+1jFYd8iRrOyxmaTNZMsYNidNSfSpzgXtXXERCTshY6EZ7FWG4II9PnXPOYsNLHiY8XAnaFVMcigXIUm4ZQDra5+Qr5w+CeaTFShCsc8zSKkgKtaxsdDoS1r6mrBs9qRsjZLO33z8inceWRXYoee4T7yyL8Afob/tW7BzZhWNhMoPg11P71yfhcbomV1C2Pd7xe4OpNzrve1e2D4bh5VLNJkmGe9pADdTJa6tf8oDadEt1rlLXVEr3NuDbz8Cp9FB94xYnWsOF/mMuJXY4cbG/uOrejA/Sve9fnr+32AvZPy2F8puVvudN/DpV09nXEpJMSmZnClHOQuWHSx8D61Lir3OcGvZa+WqhB5vYhdRpSlWqdSlKUISlKUISlKUISlKUIUVx49xfX+KqQeFXJUl21uEBbfe9v+NKtvH1BQA6gnX5VzzjXEJ1neOJ2RAq6JGgtdQb9q4yjUnTW1ttaxNfSuqtovja4DIE3Nhaw7DxU+GQsjy3qeikkPuxBB4uRf4Kv8npW5J0+NQnKmCkjSQyXvI+YFpO1ZgFALFulyPdGgtU1J0rOVcbYpjG0ggbxofVPAki5Vc4ryTFiJXd5JgHKO0alAvaRoEV75S1wFU2va42qM4ryXhomgcmU5sVEZmklYhjZ7M40UEtkS+lgQKudfE0KupV1VlYWZWAYMPAg6GpkW1J2kNc74bWyAvpbhqOe5ccy4XNcRhXWF5+IiR5gJ2XCTOvZZlKpCYYlNwLyBRbUhWtvXsMTg4w6q2Ey3zRCNUZjmw73Z7AnM0z+5+XKo0q84Pl/DREGPDwowNwwjXMCNiGIJBHkakE093TroLb77VKftKDT4u6zR3C7rW465pkRFU/lrEmbFEqrCON8SYz2TRqISsMUViVAOch33J01q4mjMetYvVTV1AmcMIsALa33k8BxTzG4QlYzGlYqKCRolr5eNTuqn1ANa8nC4j+QD0JH0NbNYNPtqJR+4pBjYdQo6TgUZ2Lj4g/UfzUPj+R0kbNn16ixGb1tf8AarPesGpEddMzMe/CyS2FrTdlwewkKqz8sta2RGA2tb/1AVLci8NaLGIDGUUI4Gmg0Gx2qSqR4B+MPQ1ZbPrS6ojaRvHveor6RrRiBOStFKUr0JR0pSlCEpSlCEpSlCEpSlCFDcyT5VTusbtbui9tDqfAVWZ8W++SOO3utKw7t9CLLex261Yua1JjWwdu9sjZTt1J6VUnAQ3tBGdTd2Mj6DoPhWB200GtdyHp73FT4Oovb7Tn/wC0kksdoksLi+hY79OttPOpKJbIo10H5tW/xHxqK7XP+eeQaiyL2a/Ow6G2/SpSH3F0K6WsTci2mpG50qjmyAHv5eifWaieZuZosDD2sxOuiIPedvAfyelS4Fcakx/9p8fjRtYYnYIvTLFdif8AEyi/wqZsyjZUOc+XqMBce3s70h7iLAalWb/6lzxBZcVgJIsO5AEgbMRfbMpA+WnlW7zL7TocIEtFJL2ih4mFlR1IHeDanS9rWverNxjhi4jDywN7siMnoSND8GsfhXGvaNw58Pg+GxSCzpHKrAG+udevWrCgio6yVrTHY3IsCdLEg63ytY7s0iQuaCQV3BGuoPiAfmL1moaXmvCQmOOXERI5Ve6W1FwPetovxtUzes9JC9mbmkX0yT1wdErFa+F4lFKWEUkchXRgjqxX1AOlbNqQ5rmmzhZd1XzWDWTWjxfElIwVIW7KpY/lB6/O3zpcbC9waN66Bc2W3WDWpwzEl47sQSGZbjZspsGHqK2zXXMLHFp3IIsbLBqR4B+MPQ1G1JcA/GHoam7N/Vx/yHqmpOoVZ6UpXqKrEpSlCEpSlCEpSlCEpSlCFX+b4c0aDJn72xfINupG/pVeiwzL1hjF/wAq5mt6n/KrPzLHdU/vfxVVxGKsSO0hQ3O13awbw8dDWB20XGsc0dnp73KxgAwBbAwBPvyytt+bKNNdlrdY1DGYm57SeQEjSOPKLHpttpqalkYlQSLXGx3HkaoJWuFrlPI7WUnwBPyFcJ9kRvxVSd8kp+Nq7uP+dcK5FT7Lx0RNpaSaH4kMB8yBV5sjOlqWjXD8imJOu0rutcl9u3vYT0l+qV1quTe3bfCekv1jqNsL9ezv/wCpSp+oVvc3ch4WLhBkjjAliRH7TXM9yoYN4g5j6VX8RzZL/Y2EwyMQ8zSRM3URI4AUHpfMB6Lauh87f/xZ/wDQJ9Uri5VjHgQpsS0gUnUBu2GpHqRV9spzqmIOmNy2QkX/AIk+uaalycbcPmr9zVwqPhOJwOIwo7MFuxnAOkijLct4kqWv5gGpPjnEDjuKf2crukEaF5zGcrSNYHLf+kZl09a1eaeTeJ41USaXCsI2LAqHQ3Isbi1jtULwfEYlOOYw4eJJpAZAyu2QZc6i4PqFpmINkj6TGHSNY7O+nxDCbm2gJslG4dpkStvD8yYvBwY7DrIrtgmBRpQXYwuwSwN9wSpF7jvHyrY4PzJxCTCvipkR8OmHJCPlAnZWAd2sL3sGsLAaVEce4Rix/aOKxEHYrLEotnVxm7WGwBG/uncVaMCf/wAZ/wDCyfV6VOYmxtcGscXPaCct7QXWI7b+K424O/IfNfWE57KcMhnMSmaZ2ihhj7qlg5A8bAC1z428ak+C8xzHEfZsbEkMxTtIijEpIg94XOzL9AfjzXlObtMXwqI+6gkcD9TSTNf/AMi/Krd7TpCmJ4e6mzdpJHf9L9mp/Zj86YqKOIT/AHfDm/Gb8LE4QOywz5pQeS3Fy9+alsHz6kki/cSiCSTsY8ToUaS9gCBqoJ0Bq88A/GHoa5D7O8cro3DcSMssEvaR+ZikDlfUMp9VJ8K69wD8cejUx0DINoRsY23xDtuL5Hv37kE4oyVaKUpW+VelKUoQlKUoQlKUoQlKUoQonj/ur6/xVNfF2ZgJY1FzpHGWI1OhOuuh+Jqyc441oxFlAa7N3Tpeyk+90+RvVci4kAx+8dwCwyLFtfa53Nsrbb1g9ssP3x7rbh6cirGAfAFmAl2AL4g+ZXINL7kC/X9hUnDEFRVF7AWFzc/E9TWVa4B8R9a+qzkkmLJP2WK5V7UOVJY8QvEMKDcFWkyi5R0tlksN1IAv4EeddWrBNSKGsdRy9I0X3EcRwSHsDhZc5wnttw7RjPBMJdLqmUqW/SSb2+F6p/tK4pJOsDTFVkLTN2AILQRuIiiP1uQC2vjXbV4ZEGzCKMN/UEUH52rGMwETAs8UbkC/eVTew8SD0q0ptpUtPKHxQ277nS1hcZDPmkmIuGElVnm/iMT8ElZZEYPCqoQwOZgUuo8SLbdK5g+CJ4Rh8RHYthsRIJAN1VyjIWHQZltf9VdneDCtEEkhjyA5ghjVlB1uRpa+h1A6GvnA4DBpmWKCNTJ93IojAzLe3fGxXX9xS6SubSswtY7rYu61reG/ilvp3uJKiMf7RoJMOv2SQPiZsqxRWuyO9tXBGgXX1tUFHIuC5jkaYhI8TGSrk2W7hTudhnRh8RVo4PwPA4eXtIYBG5JFzc5Ta9hcnLfbTrWxx/gWFxyBZlzFDZSpIdSxt3SOh00puOenicY2McGOBBJtiztbsytl3odDJa518lXfaDzCsuGxcERV1jhVpXBuFdpowiAg2PdzE/Cs4D/qyf8Ausv1epI8jYP7L9ljZkjZrvkexkI2Dkg5tbWHlpX3DyjGuDfBpiZhGxKi5Riqto0a3X3SdfXY0vpqYRNjZcWeHZjcBYnfnvt3JJjdck8FznlfD9niOEzn3X7WIn9QkkAHykFWn2nkHFcPBvZHklewuQkeRmNv7qN8qk8P7Po/sX2Yzu6q4lw72UNA+pupHvAk7H4Wr3wPJzMZJMXiGxErxNAr5QojRwVbKv8AUb6mpMtbA6cTl3VxC1jncmx03Ys+WSSIyBbl78lXPaRwkRyYfiWHNn7SMNb8+bVG9bDKfEEedda4D+MPQ1zvDcmYrLDFiMQk0GHIeJQhVnZBaMSN/SvhXROAX7YX3ym/yplkrXT00YdiwutfPS4sM7afOyHNs1x4qz0pSt8q1KUpQhKUpQhKUpQhKUpQhQnM2HV0UMLjN/FVKec3JzYg2JFkS19QLXI1FydfM1ceYPdT1P0qnN7x0xRu3kF+H6bWrA7YP41/IeisYOoF89kbi64phruwHW+o0tfUVLYaPLGoswsNmNyOtiep1qIXDG9+ynbp3pdD8L/v6VLwRBUVRew2uST46k71STkWA9+qeC+6zasVmoiUlfEsqqpLEBepJsPmajeY+Yo8HCZJNeiLfVj/AAPE1xriXM+N4lNkiDnwSMHuj4e6Pj6mrjZ2yZKz4tG8fogkNF3LqnEObMBGe86kjwFvqR/lXjg+dcAxGVrWNx66dAx8B06VReF+yotb7RPlc65UGa3q50vW2nsvw5zlcU4CGzNlUhSdr6g2318q0B2RSNGEyO8U417j+025/wCl0vDLBMpMZVgTc5Sb3uTqL3Gp616rw9ACACM1idTuK5PFw7FYIiSKQyRjTtFvYH+lhc2Hroau3B+f4nS0/wB3Io18G9PD0OnnVPV7Mmi+KIlzfNPmJ5biYSRw3j6qeHDEuCM3lr4fCtXEz4eNwXmVSDexYeeltxuapHGOcsVjGaLh8bMAO8w6DbUmw+enSxrTwPsvxc1mmnVGa2hzPvroQQL76DyqVBsd5binfbs1KQXYTZxJ5fX6eK6JBh4pNY5A9gBdSrWAAAvbbQVIQx5VAve3WuScP5UxsRd4JVkEd/cYh+6einU/AmrlyfzoMRaKawlt3G2Eltx5ONdOvwqLXbMkjbjjdiaPELr2lzbg6bjqFa6kOBfjD0NR96kOBfjj0P0qBs39XH/Ieqhy9QqzUpSvU1UpSlKEJSlKEJSlKEJSlKEKB5pxQRY731awsL9D+2lVZMJmchkmAJa5MuliD0BvlvsOlWzmaEERk9GP0qq9mwJtCTre/aC2571ummtvPyrA7ZP4x9tbD05hWlPh6ML3h4VGpDDNcG4u7kD4E2reG1R0U8ir+AR1Azqb66/HrUjWflxX+I377p3JYrDuACToALn0FZqC504sIMHI35iCq+tdp4TNK2MbynI24nALlvN/FH4hjhEpsuYIvgoJsSfJRcmr7guDGNuzwyrDCgIvs8lhYuerX61C+yfl1ZBPO4zW+7F+pYXc/G4Hzq48wAK0JC3IsEt+bS2XzPS1egTNELGMb1Rlb5pTXB8htr6DgoTJNFHmlkjQq33e5zoLEXA2uLjrULjucYg0kccVgzDt7A94C99dtb7gda1uf8FMEBIbJEFDZSCEOoGYg7f51ZOUeDvBBA6iP7wF8RIxF1U3Nl8RYKPDrTLGNa0PO/cnXPzspPlfHBwVihyxZC4YaK5uFsPHrrVYxPKeEbGzPiJXKIFaSNRkUtIwUEEahSb+p6ipBeMmftcNh5kiKH7skWXKRspA1Cve+nWtHjPFpIcV/wBGAlsEicZb9qxIso0NyGF7fq8q6x8mLJJLAb3+e5bOJwMGEz4LDM0bM3aOxOYsoGilt7L/ADVqiwqRkF2BKDMgDNsb5Cq/mOuW1q55xT7UkxbEwgS4glQysr5FGuWwNwdOu9q08TzDIcVhG7M5cLkByk27NAO8/mLA/GnOjc4klKwHowW6aKxpFIcanah8OFzyXXKwa2pVihNtBc36GoLiGDizmfDP3C/eIsMkl8ySL5X7p8wD1NTvBsWMIQXmXEvPOzjKdUhZCGI9L3000HjWhOqKzQuLobwdmFsB2xILHL+YE31pMZAdh45JxrnXxkaefEeH1V34BxX7Rh1kOjarIPB10a3kdCPIirFwL8Yeh+lcy9muKKmSEm5yq3+OM9k/x9z5V03gJ++HofpWbbB0G0msGmIW8VCqW4Q4D3cXVnpSleiKkSlKUISlKUISlKUISlKUIUPzF7qep+lUw4JS+kMJvcE9ob3ubi3X/wB6uXMZ0T1P0qkGJSxsmFYg75rEG+t9N9tawO1v1snIenMKyg/LC+lweawOG11BtN7ota+/lbTwqawpORbqVNrZSQ1rabjfQCorCYBWYZoI131SQnTXoPU/Opi9UlQ7d79SngsmqB7Vp/u4k8Tr8WH8Kavpaude1lfwT0/+R/zqXsYfi2X7fRSqfrHkfRbfsxwbxxK4ayMru4vYFQzrt1N8vzqdxHE8uMhw8aghLyynewUFmPk2Yi1afI2DEvDotASFKaki2ZmLE21vYLUxiODxwSxSdoECrkZTcmS65feJuBr59K107fjLtw9/IJDXtJIOtrBVTj3G8KoxGQ9p9pCJZTmDG5AyLcm5LbAbgVHY32gQ4aIYSOBu4oR+1vm0AvmVtb7+WotVkwzQwmSVokjXCk5AADmeQE9oCNtSd9b+FqoPHccmdpnCmRjqxsbD+kX+IohDXZG595J9sJfc3ADdSb++ClMDG0uEhw8GGuHDSSPp3Q5LBi7ai18o8baVbOBtNFFhsPFEeyWG88ugyuFJNyDqc910161TOXeO/wD2mRA9nMpW9r5ECqVv+m5NSqc0KsAw2FSSbMMzuqs5kLAFzZfdFzsNtK68OBLe3tTYAe0ED3v89FUOIcVmE7O0hZWdiDqQoF7LmtYnet72c5Z+JlXKkLE5VG2dhYAEdbDW36aksDhI4eGSrP7kkkYRToyADMwvuCCR8qjvZ/hki4iyBO0U/dlz3iEkBAZfDXLcjzqSC3A4AaJMjpLW3X+St3MHFYYMRhC6RPikDD7vQZiDlF7A5b62PnXljeJELFNP92WvK8VhqbOgDdb6IQfD1qN49w6OSP7soFWLLe/eGIiYjMWIuTtck9fOo+d0XEyFp2xDxYXLGzAZWmGUFU9AR51FDQ8XBTgGGwI9+/Je/K5KcbmA0V1kYD+9kc/vXXuXT98PQ/SuJ8gln4pI7m5VHzH0yJ/Fdr5c/GHofpVZWf8A04v8fVQ5Py3d6tlKUrZqnSlKUISlKUISlKUISlKUIUFzTiFREZ2CrmtcmwubAXPxqpdjckg4V9xtbcsALgnrofHWrfzMoKoCAdTodegqtScLgIJaKO1te6NhdunqT86wG2HtbWv7vQKxg/LC+v7JiOpjS51JGlydzp0OX9q2o4gqhVFgNAPCoTh3C4nBPZmIsMy5JXvlYDexGRrEXHmKnQtlA8PHX5nr61SVAwnDiJ98yn2m+a8r1TPahGrYeO7APmIUE6sLXNh1tYfOrk4qm+0XAq8cLsL5HI0Nj3hffp7tWGxYjLWxtGpJ9Dx46Jx8wgb0h0GvLQqC9n2JlJaFJTHZs9tCGRiM2h6g6/E1a8dg4sZOkJldmjsAwW1yguXPSw+vwqh4ORIpFlilZWU6o63BB0Izr0I02FWyPnTCxx9nDmQOrdo5F2zHY5r6i9baqo52nEY3X5H10RHVwOzjeDw08968eN8o/bMcUWdVQg94MSVdbuFKaBrnXysa51zPhZoZDDOuV00/Sw1synYg1aJQqgHDYgK5k7Qs3dMZBuLWBJ67+NbfF8Zh5r/aHMwIvaMFLtpqHa+UX8L70qnhqBhAjce45JE9RE0EdIALDeMyFrcrcKggwcDz4ftzi3texcRKTkXujQbanfUW2qa5fgOGwuIfBKrSHFBGBsMqAIArG4sq53N9PGtE8YxaQQphU7KJVWOMKQ7EPkIZydAWaRdTbVthUdw7BxZY3nZ/vJmUjMFQZDEWZiB4SNrcEEC2l7Sm7Nnku55sCdL3PHQaZDioZrImgNGvl58+CmeYhBLiZgyRyISCjPKQinqURCSWOlzboK0uHQmJUXD9o0hdljdbKDn2TvC8hA03FZTGRouaEEFgcpyFQSY4Sp7x99JAzELcXYEXB09cRJI5skeUM5dVBbuFgUKa5bn7tm8bn0qSzZsEbAZHZdpDRl2fQ+ajP2lIXWblyFz4/wClVP7DexF5ivdZgpO8mq5rDdiPAaivriCLKIwhkiaJcqjQi99SdiCTvVikOILGTNGS4W5NhmtGp2sNcsmUkWuXPrUbxPAOmaaVgXZiSo/NmJ1XofkLXqexmz5HNbcXOliSbkZ5Z+ahuqKprSQT3gDLcpL2YcOyGZ21a6p8B3ifiSPlXXOXR98PQ/Sud8jxfdXt7zsfoP4ro3Lw++HofpXnVdYbYwtOQeB4GyvQ4upmuOpbfxCtNKUraqqSlKUISlKUISlKUISlKUIULzJsnqfoKp0/GImDgtkZCdGIXONrjXUE6a/KrjzJsnqfoK5/xPlISOW16hfdOUMdRbune/U1g9piM17+kNur6BWUGLALKS4HEQSTe2UFmJBDO1r5LE9wBBa/j5VMdKguW+Cthy9zcMFG1jdSTfrp3uh+ms6BpVDVkGQlpuE6xuEWXi1V3naK+DY/0sh/e381ZWWofmeAthJgoJOW4AFybEHQfCpeyJhFWwvJsA9vhcXXKluOB7RvB9FyePCtIxVRchWbw0RS7fHKp0rdwcjJGYLOskjwyIUteRWQhY27wsD2isNxfcaCvFZHhbMoKnK63IOzqyH0NmOvQ1sw8yOCCVVmDQsW/MwhCqAxN9wg2tYknqRXt9W+pebwta9lss8738CLLI03Rxj4yWu35blsYniUEsjnsnZnZwL7jtHxJ0HaWBzSYc/4W+PrNi8koZcO2YZ3sWDG4ksHJUMRlyMhBNrZiLE1o4riQZYwqgZBGSSB76oqsABbu3W+9230r7l4rNJmygXbQlVOYgOXXX9OYgHwAvewqMY6kta4MsM7hztPDsztbs7RJ6ePEW4s+wLeWbEqQ47MAIxOwWMgNo982YgYYH8tmA21FREmDjiIu3aOslmS491CAdr3z9Dfbz21eJ4pr3me1+jEdCTog82Y6DTMfGtbhk3bkiFc2Xe5ygDx8SPlUZsrYPillFt4YNf8u/s9U+Y5JrBrO930Vji4o3eWMXVmcjOMxIfJpYHSwQjQ/mNraV547EuoBlcrY5hmKrY66rsdj+w8BVaxHHJwWVZREo0PZ90k2/q94/OoNFZ2ue9c94k3IHqaiCeFpvFC3m74j8gO5PfcZT+ZIeQyVmk4xEdDKPixI2t59LD0FbLYZmXNm7RG1urltupvr0qvYPhCyzlUFlJv/dQbn1J0FdK4Lw/3QBYCwA8AKi1e3X01iA09llIj2UxwIJI71K8jYcfZkttdv9o1fOBj74eh+lQ+AwwVbAAennU1wX8Yeh+leftqfvO0xNa2J97c3XVg9uCLBwFvAKyUpSvR1UpSlKEJSlKEJSlKEJSlKEKke1GR/s8SRlgZZVjJW+bK2ptbXp8r1W+BcedYsskWIlETNGZo0MqnKdLhTnuFy65datntFw5eKJVsG7S4JsBojnc6Da1zprrVVh4Q0ECFxJmZndjHY5SxUAMUBUGy3sGAGtr2vVfNSU9Wx8UgzxXuNeqPknGF7HBwOVlIwc1YVjl7dFb+mS8Tf6sgU1NINKhOD4lZJFjlftkJylZUzatstiGGlx1qQ4N/+ug6C6j0VmUfsBWN2zsmOhaHsJIJtn7HDgp0UpfkVssK+GWvUisWrOAqSCo/E4NWHeVTfxANQOK5NwzG+Qg+TEVanStaSOp9PWTQ/lvI5EhOYWu6wBXMeZODT4ds+Hy9n1uisyHzJGo86juCmbFSdhPOyliAn5Vb9JC2GtdPxmHuDVH4vwXsnEiDug3H6T/lWootpGduCU3O47/7TkdJE7q5HyWxN7LkfFJHLMASC2RB7qqL6knc/tXrxfgkWCwgBhhabtg0a33QaHOR0KhtNhp1qMwGPmnxMs0jDtlX7pV0L5hlup8diQOhb0qw4/heGkWSKXESGaFU7SQnxa+ZbjYsLW8AB51Oe54IxHJcDA3L5b1TeFcFlJeSCEXiYN2UlgZM4sMpvpZdQdb61F8y8xzYp+zkiVAje6gN82wW/wAqlOP8XDTSPh5XVrLGmXQFFvd3HhckCvng3Db2k7xFyULal3Ns0p8B0X50/wBIGDpHjlrdIc0u+Fp9Fu8v8G7NNffbV/4UeQ/zq+cEwFtbVEcHwJO46+n81ccFBlArI7Rqi4m5Sj8IsthFrf4N+MPQ/StOt3g34w9D9KgbOP4uL+TfVRZeoVYqUpXqyqEpSlCEpSlCEpSlCEpSlCFWucjpB/pD/u38x9RUOBlN9QT1BynodD3b2H6jtUtzqxCwkAk9obAXuT2b7WIPyIqIVwbgXB6gat03HdkvoPGqw/mP5/8AlqlM6oXt2veUmxIIK5lUkEHQgnLrbzNOED7lfV/9t69cLACbB1VrkZRdbm/iMpP5dCDp868+EfhD1f8A3j1Q/aE/h2/y+RT0XWW3alqyKzWJupS8yK82WvcivgiugpQK0JoqjcXgwRqLjrU46VrSQ1KjkLU811lzbj3AShzrewNwRe6Hpr/NTPCONCSApNGXY++UOXtrDQyEC+mu2hqw4nCXvpVdxHKiltJJEQ+8ikAHxF9wK0tPtJrm4ZN29TA+N2bxcquxcvJiJj2a2iU/eEE2dhtGp8tLn4VbsPw/QaW8vDyrawmCVFCIoVV0AHT/AINSmHw1QayvdKewaJh5FybWWOG4GwqVVa+YUsK9QKopHlxuorjdfNq3eDn74eh+labOBuQPU2r34E6NPmRgxIsbMDsPKpuzR+KjP/JvqmJeoVZqUpXqqqUpSlCEpSlCEpSlCEpSlCFX+bYM6oLspvdWWwZSLEFbgi/qNdutVCWbEXtnixAFxY2ifu3B6NGxB3sEqzc7cTMPZExuyXbMyDMY9rFlGuXfa58jVDXErnYxM8ga+QR5W1OwNyDGwJ94X2F7bVnJOlbWSDFhBsRcZE2APLuIKsIWtLBdTUXFogMuJMmHN9DKl4+n57vGNujipLgjXhUjUEswO1wzswPxBB+NReBxb9uyOxtrp0v1tfUr+1T0DaGs5tSvdPGI3NAN73By4fPiU6yPCb3XqKV4s7AnQW11r4Mp6soqgwFP4VsV8lq0WlGt3J8gKC2mjH1+O9OdGl9Gtl5V8RXk86/8CvhVP9Cj11r7KG2rAef/ADpQaAu2aF4SNfZSa1pIzfYAetbgiDHQsx00W5+l69o+Cu20Tepsv+0R9Kmw00z+ownuKV0rG6lRapr7w03trW7BJYaZj8PhUlFy9J4Rr8Sf2A/mt6Pls/mkP+FQPqTU9uxqyX9luZH9ph9XFxUVHLcai1R3EcI7yE9rkTIVUXIyub3awsDof2q3Jy7EN8zerH6C1bMXCol92NB55Rf5mp0H2bmabueByF/WyiOqmbgqPFwhSQVZja1gq5tlI8Dbe/rU5yzwHsZCwDgEAd/ra+w+PgKsuSsgVb0+xGRPD3PJIsdwGXvimH1BcLALNKUq+UZKUpQhKUpQhKUpQhKUpQhYZQd6r/FOSMNMxbIY3O7xnKT6ixB9CLVYaUhzGvFnC66HEaKj4jl/FQ+6FxKDbKBHKB/dPcc/3SvpWOGY1XLLqrLbMjAqy+qtr8davNeTYcE3IBPja5+dUFZsCCbOM4T4jwUllS4dbNVM4LN0Y38L/wAV6pwdztGfjYfU1agtfVMRfZuIdd5PKw+qWax+5VyPgMnXIvzP0FbC8u+Ln4KB+5vU3SrGPYlEz9l+ZP8ASaNRId6i4+AxjfMfViPpatmLhcS7RpfxsCfmda26VYR00MXUYByATRkcdSsBRS1ZpUhIWLVmlKEJSlKEJSlKEJSlKEJSlKEJSlKEL//Z"/>
          <p:cNvSpPr>
            <a:spLocks noChangeAspect="1" noChangeArrowheads="1"/>
          </p:cNvSpPr>
          <p:nvPr/>
        </p:nvSpPr>
        <p:spPr bwMode="auto">
          <a:xfrm>
            <a:off x="63500" y="-1100138"/>
            <a:ext cx="2009775" cy="2276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www.answerfitness.com/wp-content/uploads/Cheerios_Healthy_Cere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007511">
            <a:off x="7044723" y="3944342"/>
            <a:ext cx="1749728" cy="1977192"/>
          </a:xfrm>
          <a:prstGeom prst="rect">
            <a:avLst/>
          </a:prstGeom>
          <a:noFill/>
        </p:spPr>
      </p:pic>
      <p:pic>
        <p:nvPicPr>
          <p:cNvPr id="1032" name="Picture 8" descr="http://t1.gstatic.com/images?q=tbn:ANd9GcRW0tQdB5pHJsgqsiwatiBB8tShFbBvaGjhhbRXWpY-WWFbDoI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84046">
            <a:off x="2800770" y="4241614"/>
            <a:ext cx="1231288" cy="18103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600" y="6324600"/>
            <a:ext cx="8244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Pennsylvania is known as the "</a:t>
            </a:r>
            <a:r>
              <a:rPr lang="en-US" sz="2400" u="sng" dirty="0" smtClean="0"/>
              <a:t>Snack Food Capital of the World</a:t>
            </a:r>
            <a:r>
              <a:rPr lang="en-US" sz="2400" dirty="0" smtClean="0"/>
              <a:t>." </a:t>
            </a:r>
            <a:endParaRPr lang="en-US" sz="2400" dirty="0"/>
          </a:p>
        </p:txBody>
      </p:sp>
      <p:pic>
        <p:nvPicPr>
          <p:cNvPr id="1034" name="Picture 10" descr="http://t2.gstatic.com/images?q=tbn:ANd9GcRAFQZq5H9MgQY8g0SUQGqZrFoToJmUl9s_IUMbn4ss2B1HW3UxG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646354">
            <a:off x="4654355" y="2894681"/>
            <a:ext cx="1074765" cy="1752600"/>
          </a:xfrm>
          <a:prstGeom prst="rect">
            <a:avLst/>
          </a:prstGeom>
          <a:noFill/>
        </p:spPr>
      </p:pic>
      <p:pic>
        <p:nvPicPr>
          <p:cNvPr id="1036" name="Picture 12" descr="http://t2.gstatic.com/images?q=tbn:ANd9GcQo96wKgM24AoZG84icM54i7qD2Us8AGIAUTPThEPougZyAxAJ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66173" y="0"/>
            <a:ext cx="1177827" cy="1981200"/>
          </a:xfrm>
          <a:prstGeom prst="rect">
            <a:avLst/>
          </a:prstGeom>
          <a:noFill/>
        </p:spPr>
      </p:pic>
      <p:pic>
        <p:nvPicPr>
          <p:cNvPr id="13" name="il_fi" descr="http://2.bp.blogspot.com/_rI5kkghKQhg/S_PwPlFOy-I/AAAAAAAAAkw/O7CR5XRpFDg/s1600/kudos_winner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886257">
            <a:off x="5160440" y="4921513"/>
            <a:ext cx="17084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4" descr="data:image/jpeg;base64,/9j/4AAQSkZJRgABAQAAAQABAAD/2wCEAAkGBhQSERUUExQWFRQVFxgYGBQWFxQYFBcXFhgVGBcXFxQXHCYeFxwjHRUXHy8gIycpLCwsFR4xNTAqNSYrLCkBCQoKDgwOFw8PFykcHBwpLCkpKSkpLCkpKSkpKSkpKSksKSwsNSksKSkpKSkpKSkpKSkpKSkpKSkpKSkpLCkpKf/AABEIANwA5QMBIgACEQEDEQH/xAAcAAABBQEBAQAAAAAAAAAAAAACAAEDBAUHBgj/xAA9EAABAwIDBAgEBQIGAwEAAAABAAIRAyEEMUEFElFhBiJxgZGhsfATMsHRBxRCUuEzYhVDU3KC8SOSoiT/xAAYAQEBAQEBAAAAAAAAAAAAAAAAAQIDBP/EAB0RAQEBAQADAQEBAAAAAAAAAAABEQISITEDQVH/2gAMAwEAAhEDEQA/AOdkKai0bzusIg3cDB4QON7KFrgeHcnIXF7RtpE5X5TfKZjsGaiLffJSevlHuU9XdBO6SYI3SRHbLfDVBCAdNLpy6NJz8/siiSbga8O6AmBhAxOoFpynkkT39qfe142NvfihnSUAlqdpSKtUdlVXiW03EcYieyUECSYtIJBseHMJOKKZOmcnRDuKYhKEyBBJyRckSgZESo04KKTwgd77FID3oSMkQ4Pv3zSKFpTuKKf34X+6YhMcikSiBYVLTEO6wt7+6Row0OnPSOaVfEF0T5eqjRPDZMWCSrufACdEaP8AhziPl8YUNTCFvFvp9lb/ADtRxt5I2bQmzxKntMZu+4c+zPwTisCIHpf7q9icKI32XGqoVKQdnnx18VoT1KoMmALAQLC0D6IHxaCZi9rdyrueWm9xx+6ka7KECBy4o6dMuMNkk2HvRMymXGBmtvC4YMHFxzP0HJIotn7ObTuYc/joOwfVX2lzjDTkJc79rePaTYdqhpNc5wY0S52Q+pOgC2KVBgHw2GWM69Wr/qOHD+0fK0dp1XL9e8mT668c7dee2hsFz6jnMc28EtcYdMX5G/qs3E7JrU7uYY4i7f8A2E8V6Cs7feXCwJ8OSs0KLh8riFw5/brn7Ndb+U6eJTr2WK2U2p/UpCf3s6ru+LHvCwcf0dqtk0oqD9sRUH/Get3eC7cftz16+OPX5dc+2ZCYu/7UPxnDNptnmPLRB+a5ei7Y46skeXoUiEDcQDrHaj3vfp75IoQnIvHvROeWaBFEhIRhkzA5lCBlJjmgEe/oUTWmRz9/dCMu/wAlJXfYSZgafyoGLQDB8kHxzEaJonTK/vxTHT08UUinam+uUpyqhnJJnmE6C3SqlpBBVjaTBIItITt+GL3PJRYjE75nLgFA+FxO6b5GxCDEU910DuULXeOvapHvkDkIREZUDsOQepr+lT5rVweE3RJ+b0VB4LCBgy6xiY9ArLrczkAMyeAUbnxmtGiw0AHu/ruALG/6TXfqI/eRkNAp314xvnnUwZ8JppNvWf8A1XD9I/0mnzce5BicQA0U25C7j+53FQ1qm40tHzH5j9J9VWpFeO7b7emevUaGGprWwtFZWFK2MI5TGtaFKgEquxWv0g8QpMO5amHhPGVzvdjxm2ei+98zZP722eO3R3evF7T2M+lcjeZPzAW7x+kruIogi6ydq9HGuBLRB8jyI1WueuuPnuM3x7++q4p+WaeXYovypHylev2z0XLHSxt5+TQ/7Tp/tP8AC87UBndJgSe7u0Xp57nXxx648fqkK5GYy959ysb4Jte2n8+iP4ZjdMQb9ud/VQGhwJBBkft7ePBbZ9wXvuzSJ5cL8EzsQQYeBbgBHYYzunjUe/coaQNjE39OCaYtbT7oSUiEUhnMTy/6THszhJyZQE7vnyTxOXLP3xKZx9UVM2QO5ok3t2fZJNkkglBTzMR2dv8AP2ShOLXIFuP2QRvbDh3g8U5cheOuBqJn0F1Nh3hr2lwkBwJGpANx4KovYHC7tzmcuX8q8yiTkCewE5Z3C6xsvo5hNxr6WHY5r2hzXOG/IcBHzkxb6q8MPDdyAABG7ADYiCIFiCud7z+EscfwjA0Cs8Aj/LYf1OH63D9rfMoX1zJqOMucSROZOrivSdKOhz6Z+LQDqtECNwdZ9INHyjVzPMazmvE1KxJniuXW9Xa782Z6Wt+VLSKosqq1Ses2NytSgVpYaosajUV6hWUxtv4aotXDVF53C1lqYesqx1HoKNRWFkUayu06q042ItobMbUaQQud9KOixBLmjrcdDyd9/FdP31S2hhA8cVnM9xqdfy/HDXC9xBBuNR4pi7wn7TfsXrek/R0g7zcx7gryJkWPeOBXo568mOucNUpgwO3PThf3moTLSC7rM9OIsrOIoOY7deIIAsTkCAWxB4EeKhMTyMTPgtskWiTBnODlPBA9qkwtIioGhwa1xjeMwNRkCfBS0Ku4SYaZBEOEjrSN6NCJkHQhRNVX5pQjc0QeNrdybQHu9NUUzvVEMkgybC5Vw7JqRO4fcIKxE5eiScN0IuElQPxXZEZ8J81LRZVeRDQ0QetFtb3Wm2uxhHwwN7L4jspvcDvVOtiHGzr8D9uSiYClhd0EFwEzOsnmme2B8wIJ05doslUbECLHjnz7FG7Qcu/n2orrf4adInvpNwlVjw5lM1KdQ/qpSA0AZm5IBvZe3ZhnboluYAuTac+3tXJvwlE7RD3PA3KL4b+6d0QOyZ7uS7U/aLWi5HqsdSb7cr6vqIaWEbAbwhcv/FHom2hGKothjyW1mj5Q43ZUjSTY844melVscTO6CLcpPcs/aGFZWpPY9pLajN1wm8OOYGhBgg8lnYvOy64A2orFOsp+kewqmDrmlUvq137myQHcsstCCs5j1MemVq06yu0ayxqVVXKVVYsdJW9h6y1MPiF5zD1lp4auo09BQrLQo1lg0Kyv0ayOdjZZURucs1ldWKdVac8QbQwYcMlzrpPsQt6zRlyzH1K6c50rI2ngw9pCm2e43z7mVyAEW1Go5dvYpOoXGxa0mASSdwE5m3Wsr+29nGlVFur9exUalR5Lm72pzIvNj3mwXolnU1xsy5SbSm7SSQC6wIIg5zpobKBoIkG988517dVIx4ANrmAOXH0T1TIa6280gAADK5JJyN+K0gS2TAFybd+QvZO+iRIMAgmbibQ0iB3JVqZBuI+sIaG7fen5TEcdNRA5+Si61GUH06bXFpD6nyTY7huHCeOhVXfqtAcS4TcEzBvxWhsZjatM03mA10hxuL2jttlyXotq7n5ZzYENbpfy0WLcuDCwdFuJbL7PbYnjwTKfo/gi4PdEAkQMtOaSzb7GLUfJzlueUC4BNveShJ0OUp2OCR3eYXYCUmszM5ec+/NE5ka9hTOba2WR7beV1Baw2NcxzagfBpu3mjK8ybty/ld/w7A9jSI6zWuGoh18+a4JsfY9TFVG0qUl7gd0SPmALtSIbAu7kvo7B4ENpsYYBDWtMWu1oBiNLLPU1jrrFShhyLx2fyhFGCew62t2LUNCdc1W/IRMHMQVnGPKX65r+L+wy5lPFNMin/43jSHOJa4HtJH/ACC5exd86dYQO2XigRYUnO/5U4c0jvaFwUKV34uxMwqem5VgVKwrLrGjQqLRoVljU3K3SqrDpG9Rrq9SxCwaVZW6eIUVvU66sMrrEp4lWGYlXWby2BiVHVqys8YhL4yak5ZvSHAh7SYXP6jN15Dhla3GM10vEvkLxG38LB3gMjfs0+y1+fWXP9P052azGPd1jPabDj9kYcLAmW520nPPkIVdpkqWgM8iOBtOVgvS8x2OjPrQIuZAz8wD4qMCCLW4XurWDw75O6YJzB/4kAWM/wAKw7Bjc3nPydkI1ubZ58lNIzqTs+OnLXvWth8A6p1iS2mLQ4mY+qjbXp0/lbvHiSIVXFbQe/MwOAyU91WntLbRBAZO7GZMkkWPp6JLENQxEC3CPsknjA4ROCYpBaRcwdOWuEG4nLQZEEjioQyLOMCQDlvDXJaGzagp0n1HzvOG4wW4ZgngVkl10HsPwv2s2jjw1zBNZvw2uAuxxg24AxBXZ6lUk2N1xr8M9hV6uKZiGAfDov67nGAd4EFrbSXQZ8OK7FVE3A5fyufbN+idiSI+iJ2LNvqY7boSyWQPfGELaAhoJmCNe9Y9pked6f7TDcBXa7/NaaYkxZ2Z7gPEhcPDl0H8XNqS9tH9jWk9ryXD/wCWjxXOA5HXiZFgOUrHqqHqUOUdZVym9T06qoNepaTllqVp0qysNrrMZVUoqrLWtRmJU7MUshtZSsrKLrYbiVIMSscYhH+ZRWlUxFljbQaHSDkZHipnYlUsRUQvxgNZGeeUIvjZRZSvoAvd1mt6x+YkfTmp/wDB3kS0sfrDXtJ8CvZHivpTFaRrJcbza0DLREacZ6xlGX0KaphH0xuvaWnmCL6plRcqFjngSQ2N3eIAjQEhufqq1elulwNiLRHjfRFTfGQBmRcTmIyPuUmhoD94EujqxaDNyftzQV2jmkpBSBHzNaZOZMnLSISQSvYNCfBJm6LmTyyH3KW7Nu/370UaA61UuN+7lyAUmztnPxFVtKm0ue8wAPMk6DicgoWFew/C/FinjCIBL2OAcc2x1jHbEFSjseysBSw1JtGkxrGN0GpObnH9ROpVpzGnIjhGizHVw9t8x2LL2p0koYYtFSpuuiYuXR/tEnvXK9Oc5eifhARAMaws7bG0mYSn8SrJGjQeu86NaOJ8AvGbS/FukyRRY5xv1nwxnabyua9IOl1XEvLnVHPJkTk1rT+ljdBzz7c1n7/HSc/6HpDtd2Ir1KjoLqlR1R26ZaCQGtY06hrWhs8lmgqBrlICq3E7SpA5QByNrlFTgqRjlX3kbXo1KttepA9VWvRh6zWtWmvRCqqu+kaimLq18ZEKyo/FS+KmHkvHEKCpVVY1UmP14Anw9hXxTyVcU7rOPP36KJnWM6A25nihbSky4z6KwAvS8/1Zp7TqAQTvN4OuPNIhr/lG67hoezgqpCLXsVBOZGdkRrmBlabwJuBMnMqxhTv9U65HnwUFfCFpIjLMaju+qBVXugCCCJJva8RAyFgMklE4tgZzeeEaJIJQ6O0I3M3hvNz1H1CiBTNcWxFo4IFCkoVy1wIMc9b8FO2qx/zdV37hke0KN+FOhDhy+3eor0j/AMQcQ1gHULgI3y0kkcTeJ5wvH7U2pVquc97yXOMkzn4Kw4aHuVKsxZnMiWsxxM3RtcpalNVy2EsZWGuUjXKs1yla5ZblWA5GwqFrkQcs40m3kYeq+8jDkxVlrlI1yqtcpWuUVNvIXOQymJUDylKZMVQ5KOqd1oGrrn/b+kd9z3BKgwXLvlbc8+De/wC6gqPLiSczn/Hot8z+s00Igmajfw810ZMUskycqoJjr2W1tpk0qOIbm4bru0euqwgtrFPIwVMG3XJHi733oKIFKpdx+GdQBIPMcEyquSQHx7ExKdwQoDaEkLXKSnSJcGjNxAA5lQFTpufZoJjwHPko69Ke1a+2cT8L/wDNTMNZ/UIzfU/VJ4A2jksljSctOYnuCChUpqL4U2WhUpT9VUcxGVJ9MtKQctJlMVBunPRUa+FLDBUsWHa5GCq4KNpWMXU8ogVECiBRpM0qVrlXBUjSs2Kn3k28g3kxcmLqXeTsBcQAJJMADUlQ7y3dh4E7zf3vy/sZ+p/bFgs24s9srHPAO4Lhhuf3P1M8BkP5UTAvS9I+iBANXDi2bqYEx/c3jzC8rTqE/qHh/K7c9TqemOtl9p9xWMRRs1wyNp5j35KoC7+3zCs4XGuZILA9hzbPmDFjzW2UQCFysVGMzY4j+14v/wCzZB7bJsPSYfnqtYNZDi7wAjzQPgsE6rUaxokk+WpPYr/SHEN3m0mHq0huzxdr9vFP/jDKVMswwI3rOrOj4jhwAHyjvWSQgY+4SSjgkgkJ9+KGE+iaUDNV3ZFcMxFJzsm1GE9gcP5VIH34ogEFjaDSKtSc990+JVchT/PmYfxdkbWvoe1Ss2U/MgBv7iRHiDdRVMnVR1GT2qzioENaZA14nXuUEolioRC1cJXZWbuVLO0d9CqdSlKpvlpRPiztLYjqZ4jis4CF6DZm3oG5UG83zCs4vYLKo3qRHYpR5gFGCpcTgHsMOBCgWVSAow5QgogVFTbyfeUQcrFCmPmdloNXfYc0waWx9lOqEEML/wBrB+o8+DRqV0PCbD+CyQA6q4S5xyLosJGTQbW0Xi+ifTCpgq/xID6bxu1KZAALLWYf0kRbTiuj9IMK7F4I1tn1eq+CDMOb+6mTmw3HZlkZXL9OL9dOOp8eWwm2q9N0YilTDt4NbSa+K7yT/l0+sHi+pb2qr0h6KUsSx2Iwo64JFSnBa7eHzAsN2vGrddOersnaeHwdIB2Er0asdd3wjUNQ6n4wMOBPEgIujWMqV8ZXrOb8JlRjA2m8gVHlkBryzMkN3pcBHWAkwsS2e46Wb6rmRwpGRI5JDfGkrpHS7od8Sa1Af+TNzB+vmP7vXtXgHNjMQRmDyzXq47nUefrjKrfmozbHl6pNxDeferBch+E05gLbOVCdw8PQotw6OPfdE7Bt5+KH8kOJ8kC3jqJ5g/dJL8t/cUkE4QFSQoiffvtRREI+Cjm6MFARCE28UaA3QMT6pFKbpzwUAhC9gNij9+qFFU6uFIyv6p8LtF9M2JCtuCB9MHMfdGcaVHpC14io0HmoMTgqTrsdHJZz8GNCUwwp/d6oGrYUtUMqyMNxce7+VLSptGQvxOfjomCGlROZHd9+CkBvPH2EYTuajQFu9EOltXAVd5nWpu/qUieq8ZdzhNj3ZLCKdB36jiKWIoDE4U7zDmMnMdq1w0I9yF4bauE/Lsq7jnOJqiuGfCb+Y3i4ODjiCTvUmuA3nBpIEtkSvMdFelNXAVN+ndhs+mfke0HLk7UHSdRZdX3MPj8OK1EktmSAd2rRqDUEXY4cRpxC8/fHjdnxvnv+VmbM2w2rFPfY+sGB1Q0g40QSYAa8zc6NmbE8lhdLei4qzVpACr+oZB/2dz114oauyqlbE1fivD30206e/wBUFtNzXEPbTcx9OXAu3mw0hzZaYdCtP2oWu+G8bsABhc6XPAES52RJiZGs55nlN5ux1vue3NnCCQQQRaDmDwTtXoukGEa874s/X+7t58150WzXs562OFmDJt7700JmD377lIDxWmQOSTEJkDhRFSz4oCEDBGgRtQPKQPvySCaP5QNHv33JDNFP1TEIGdYpE3Tu9++9CoHJQQiTEIBATx9Pfkl79+KdyKbRC1ychC/y+yAwiQNCMhAB9+CFhRE/RBUEQgsjIe+C1ejnSOtgqoq0zY2fTJO48cCPQ6SskZc05+6qOwN2pRxNL49C0/PTMbzHRrGfbqMl5nauLBzjUA2kTnHBeL2ftWph377HQTYjRwOhHuFo43agqDeFpzHAnRcb+c3Y3OrmU2LxPPxWXWTvqyoi7377l0kxLT5Si3vumcfVCT9lplI18pIWO92TIGJTEpT78PuhBQGnBQhOUDhEhAS08EBD3770wPv37slqiAy9+80DEKOFN79FASin3ffYkdE4Tx9fREBFkLQj0PYm9+SBiUxCTnWTOKBIg5BFkgffdKKI5oHBETdJEEH2CPf99yjaEpv3/RA7ikHQLITqnj34IHlJpQuPvuKcGwRRb3vmUU+/VCTfv9f+0zs+72EQgISTxdJB/9k="/>
          <p:cNvSpPr>
            <a:spLocks noChangeAspect="1" noChangeArrowheads="1"/>
          </p:cNvSpPr>
          <p:nvPr/>
        </p:nvSpPr>
        <p:spPr bwMode="auto">
          <a:xfrm>
            <a:off x="63500" y="-1016000"/>
            <a:ext cx="2181225" cy="2095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il_fi" descr="http://www.stanford.edu/class/linguist34/advertisements/50dove/50dove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447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tarbucks Logo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0" y="2438400"/>
            <a:ext cx="1426403" cy="14478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622"/>
            <a:ext cx="7748376" cy="580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Piedmont – Industry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838200"/>
            <a:ext cx="6096000" cy="5867400"/>
          </a:xfrm>
        </p:spPr>
        <p:txBody>
          <a:bodyPr/>
          <a:lstStyle/>
          <a:p>
            <a:r>
              <a:rPr lang="en-US" dirty="0" smtClean="0"/>
              <a:t>Milton Hershey was a failed businessman</a:t>
            </a:r>
          </a:p>
          <a:p>
            <a:r>
              <a:rPr lang="en-US" dirty="0" smtClean="0"/>
              <a:t>Opened up a factory in PA and looked for the right mixture of sugar, milk, and cocoa</a:t>
            </a:r>
          </a:p>
          <a:p>
            <a:r>
              <a:rPr lang="en-US" dirty="0" smtClean="0"/>
              <a:t>Milton soon discovered the recipe for milk chocolate and was able to mass produce it, making it </a:t>
            </a:r>
            <a:r>
              <a:rPr lang="en-US" u="sng" dirty="0" smtClean="0"/>
              <a:t>affordable </a:t>
            </a:r>
            <a:r>
              <a:rPr lang="en-US" dirty="0" smtClean="0"/>
              <a:t>enough for everyone to enjoy</a:t>
            </a:r>
          </a:p>
          <a:p>
            <a:r>
              <a:rPr lang="en-US" dirty="0" smtClean="0"/>
              <a:t> Milton became very rich, but he gave back to the community.  He even opened a school for orphans </a:t>
            </a:r>
            <a:endParaRPr lang="en-US" dirty="0"/>
          </a:p>
        </p:txBody>
      </p:sp>
      <p:pic>
        <p:nvPicPr>
          <p:cNvPr id="29698" name="Picture 2" descr="http://www.miltonhershey.com/images/sorted_can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0593" y="4572000"/>
            <a:ext cx="3043407" cy="2286000"/>
          </a:xfrm>
          <a:prstGeom prst="rect">
            <a:avLst/>
          </a:prstGeom>
          <a:noFill/>
        </p:spPr>
      </p:pic>
      <p:pic>
        <p:nvPicPr>
          <p:cNvPr id="6" name="il_fi" descr="http://www.catalogs.com/info/bestof/wp-content/uploads/2008/05/hershey.jpe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371600"/>
            <a:ext cx="2767013" cy="298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motorcycle-usa.com/photogallerys/harley-david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3149600" cy="2362200"/>
          </a:xfrm>
          <a:prstGeom prst="rect">
            <a:avLst/>
          </a:prstGeom>
          <a:noFill/>
        </p:spPr>
      </p:pic>
      <p:pic>
        <p:nvPicPr>
          <p:cNvPr id="30724" name="Picture 4" descr="http://www.weblo.com/asset_images/large/Mack_Trucks_Mack_Trucks_47826103b387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19200"/>
            <a:ext cx="2819400" cy="28194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Piedmont – Cities </a:t>
            </a:r>
            <a:endParaRPr lang="en-US" dirty="0"/>
          </a:p>
        </p:txBody>
      </p:sp>
      <p:sp>
        <p:nvSpPr>
          <p:cNvPr id="30726" name="AutoShape 6" descr="data:image/jpeg;base64,/9j/4AAQSkZJRgABAQAAAQABAAD/2wCEAAkGBhQSERUUExQVFRUWGRoXGBYYFxgXGBgYFxcYGBcXFBgXHCYeGBsjHBcYHy8gIycqLC0tGB4xNTAqNSYrLCkBCQoKDgwOGg8PGi0lHyUsLCwtLCw0LCw0LCwpLCwsLCksLCksLCwsLCwsLCwsLCwvKiwsLCksLCwsLCwsKSwsLP/AABEIALkBEAMBIgACEQEDEQH/xAAcAAACAgMBAQAAAAAAAAAAAAADBAIFAQYHAAj/xABJEAACAQMDAQUFAwgIBAQHAAABAhEDEiEABDFBBRMiUWEGMnGBkUKhsRQjM1Jyc8HwBzRDYoKy0eEVs8LxJIOTwzVTVHSSotL/xAAaAQADAQEBAQAAAAAAAAAAAAABAgMEAAUG/8QAMREAAgIABAUBCAEEAwAAAAAAAAECEQMSITEEE0FRYfAUInGBobHB4ZEyQlLRBWLx/9oADAMBAAIRAxEAPwDYu41IAjTJoEcjRA4HTXoWYaF1c6IHOpndDQ2q6UayQqHUu/OlHrR11DvidHIDMWA3R1Mbw6q+9bWRuDpcgcxarvDqf5Y2qpap0RXbQyIOYsxvW1Mb9tVYnz0REOlyIOZlqvaJ01S7UPnqmSno6JpXFDKTL5O1J5GiCsrcj66pac+emabNqeWthrvcaqbFemk6tADT4XHOsGkD6atDGa3ZGeCnsiqKaiU1aNsPUaDU2cf99aY48WZJcPIQs17u9NdxrHdHVOYu5J4Ul0Fe71izTYpayKHqNdzEdyZdhLu9RKabel89DK6dTsm4NC9molNMxrFmnzCZRcprFumCmokaOY6j1KtHOpM06A2ppU1nxI07Rtwp2qYFxoZXRqrahGrQlaM2JFpidL2hpLSueorEcwPhiBnFwGBqy2u5o1R4TPyPnGfLjrGuXV91T8IZIYRdaGKBifESYhRM4P4GBsvYPaVF7WRalxAvyqDzAgweLoJz8Z15Kk71PoZYUatG4Ptael22i9J01st4tSYnwxMiBnqpI8Q9Ro7idUzMyOJUPtR5H6aE21X+RqwqD10rUc6dNiNIVbbgcHQGny02zHy0Jj6adNi6A1fRAPXUcazA89cziQU+eprPnoJTyYa8FPmNCg2P029dMLUHmdVgbRVceekcRlIslrDTFPcDz1VpH6w0ZFX9bSOIyZbflKx72oflY89J06C+ei9wNJSQ1scp7qeuj3Keuqpqkcfhry7htdl7HWPsvw0CpVYdNC/K28tZG4nodHXqdoZ/LD5amN2NQXeRiNFXeA9D9NdXg48Kk6G2dTdwekfLQymqxvoSnXUHGs26kKJ1OzWpSPPlHXQCU1Epo5GoEjro5qAoNukBNPQ2o6LUrDpJ0IvPGhzEU5MkY7kawKWpCdeapo50gcqTOQbXe05WQHYhrw1Tu+QIAg+LBxGcRydWvYXa1EVKVaxaRtKkGO7gRcTifCBEjM8+WtQr9tMWhfdAHvLMEGDk4gc5889NAPapcAFyPDAUFgOcj4cnymfPXiLiHHyfTrh1PwfQGz39NqYYEQJBgiAw5AjB1Gr23RQE1KgSACbuMiQAepyMDzGuWeznaLGxFZmAuIUE89Z9PXQO0qymrdcWwGNwuKwfFM4ORyfM6tLidNEYo8GlJpyZ2QISJVxByDiNS/J26mflrkfs/wC0DUa9yAvTgqyX+8vicQDJDCQ3yI10vsb2pSrTvtgDHOZ4IzznqNVhiwmttSGNw+Lh6xdosxtx1BOo1dlTbgEfPOhP22MwuMRPy/11Oj2upMEfeMaa+xNRf91CtXspeknSr9nHoh1eM1Fvtkfz8dYFIcLUkfQ6Kmw5UUP5Gw+wdTXbP+ofpq+TZt6n56n+RmOCfmdHOI9O5r4qR7yjWfypP1Bqy3XZKv0j4aSbsKPtfdp1lYucim4T9Rfv0dBTPRR8zpBtoy9B93+up03joPoNBx7MdSLAbfyAPwOoVHKmCCNDp9rW/ZX6azV7ZDe8Bpcsuw2Zdz3f+ush/XSNSup41AVBp8guYtlK+Z0dGQap03Mabpbw/wAjU3BjqSHXqr0AnU6b4mB9Y0OlUJ6DU2Sf5jSjEqe4H6uvM5OlnMfzOsd/pkhXqM3Hz14Vh10k1bUDX09sk8OLLBlEcjSFeB56Gd16DQ2qA8idFN9QqEVsTpV189MFh5jSYtGYGsDfrmOR00r3HQdmOgPUPrpat24otkYMx8gOPqBrNbtADH4+umsGWjggeTCzJjjGT6n66nSkkk8+f3/jOkKZYNJJKj/bGfjpjb1YJ4tk9OYnmOnOvGcT21PL0L3asRmI6jJ6jqfP/XUaz+o8zE+UjHPQnS9N5liecAeQ8yeONSCXJMnDFTOJtmB68/fpEqFc7HNuwCqxkkdGIjxSBPwHr01tvYO9sp3NBQiBEfZ8RgTgYPqdaPWqcrxMDAOJboOoP8Dp+jvDaDMjjzERPw8xOqxxFFi5c6N2q9vN3YGJLI3liOPqurnsT2lukOqliSei+ETJP048o1zZt6xtklQATnrBluOniiR56e2W8QSeoHWfemZHWMj6atDF1ITwU1Ru1L2qDnxIAtpMqcnMcTjiPPWw7LdU3URMkZ9I6ROuSUdw9NCeQCBJgZjAGZ6fhraPZPt1VBYU5IHOeCMAAiTJ0+HitvUXE4eLXum+CkOhbWWonox+eldv2gKihowR8PlqfeDyI/xa06mKq0Dozrww159y/n92h3fH66jOuO1MGoeoU/LXiy9UGp998deaqT56IBd1Q/Z+/S5oL6fX/bTFSkT5jSdWgfPVI/EV/AhW26jj8f8AUaXtjrojUjrHdHyOqp+SbMo505t6p0slPTlGuqRMCTGfPSTaHiWO2cHkHR2pDzj6aqtx24iiJEkEgjj5kcahR7QDTkSMR1+eoUyr2GtywHUnSY3KlisZHPwPB0h2pu2VkX9ZsRjJyBnz/ifLSO2rE1ahkHxROcQLVEHnN336Obodl6mwtU6aWrVQOT6aXSoOh+Hy0jv6rDyOQY4MA5I89VSEPbjtMiooFsGcRJx1xx/vpz/iK2g/d/pOqnfrayEHBBWRn1HmYMAeXGNJbjdQrMDEQR5CRj5SCJ9R56VyodRsum7aBMWnMn5DqNUm59oAt1pYibLuoBys+vInrGmttAUggXAw6+agx/8Ar9cEap+2tuWAZRcxBZv72WEkY8QKyD1mPgrurQ6q6Ek7cZqgMkCSQOgOCxOcACf/AMozGrhO1wzgtKixSJn7WYjzgfzOtTSmCt0yZIiDjI48xiJmTrYKG4VGc1WUMIkkiSwAMY6DIx6ajCbZSa7HLqe6OcjOZ6T5ZGemmaNbPFxJIBu8MDn4Dk6q++PXOR68eunNqwYkkZJPoJZh9Dz5aySijUsV7FttxCsTAyMjMQM4/kasu4Juz7uRaMyS/BPnqlk5ugj48eH7RXyiPXVluK6LSqSct3Sj18MvEYMmeP46g/BVRrcgCYW6STk5+MXE/H6HRLsAjJumBHQA4/gNKpXVgoLEkXT6gtw300l+UkssQT0BwoJIifP/AG0UjkbDWrSogXSJ5kEKSR1jgg9OPlqO43FoFp4zjkk/a/ny0ua7WQJLAAGBJutURHET1jjjnInpsFlnRABMFjODwFIyM8+uli6HlF9C02m+vEgAC/MdQFEluhPin563D2e2xJRgYUSSPDBxj1+g89c42e4buYBmakExGISfT7IHz1Y7XtyGakCVtEzjJ6gTq0JKMrZGauNI7HtHFoAgx5aOp1y3a9qVBlXZTInP45zpke0ldZBqMSPMx8j663LHw31MEuHmdMu+OotVjkxrk2/9o6xtF7freFmBMSIMHjQz25WaxXqE8kmZyTiPhGu5+H3+gfZ5nXw+sNV1zAe0TkXFwOmAPuxzxpWp2tULk94ZOPgBk/LQePh+fXzCuHn4OrNXOk37WWYuE65s3a1QgTUOcATgfyBqtrbtjHiMyDgz0HP36SXEw6IZcO+rOlbjt8gHrleP7xiB9Z+E6safacKSY8P3nqB+GuU092wI8ZiBAnPJEj5H8dN7iubcsT15+YnzxnSLiY9h+RfU6A/tBaxDRA5jyPHzz+Oh732kpGlj35wkiT9P56ddcsq7mR7wJPSc5wMf66W8RmJ/jxEkD103tAOSje6vb9NJYspBUIKYk5gj4TK8zEAc6ff2h26KripLGA4ABPlwPIcZyMZPHPaChVJiZOM+Yi3ziSTGl95WIYA9RMiRHH+51Pn60NyU1Zv/AGt7UUzTR1fILhlHQkEhl6EFlTr1+Ok+zvaJEZrmEMWaDiSTOT0AUr8vjnSKu6DKYtVlJ5wpu5x0M5j10zUmTJVjmYM/ax90a547taAWFHY6SPaCiQxWqjECQARmPU6qKntNTd5JCwYBByJER65jjWjVtwBZGSecg/Ug+Q40mN9+cA9flAMk/QHVXxDa0QOQkzf9v29TQ3Fi/dzYIwCcLnrFzZ8gNVO/9qBUItWGIZWMgXgjqI5xzPlzqgbtC6J8Mgzj4gGfTmPVtBttcN1APGTMT8+NTeNLYZYcdy6p9uP+cNqyYz1EIsAZ6Dpnnrqvr9uOJ8cECCR8eMERydCoVb1ImAVLGcSBIu8wDA/h61+5AepAwIX6xBgDSZ5PdjJLoi0pVCy2rkz06y+AAPIjnyI0vu6xMgzA6TzBIkAdJB/mdApP3b2iZA8J6Bg1y9Mjw+WQdL7nchiPdBtWOQMiYGcHPXSqOpzkGoezFcMLqJI6wUM4MDB1PYdgboMv5lwt6scDoeYnW9AkeRjoD5zAycZ8/LTtNiAAMz1j7gOPv1g9sm+iL4WBnZoC9i7m6Wo1F5Hukgz59Op0HtHbkliyuCDI8JEkmM+HyVT89dOD9REeWBPGQOcx+OjU6pHBnyH8mdJ7VJPVGnE4dRVWctFE2CQfdZsgzILCJPHAGfLVRWrQR94mD6j068a7gah5+7/XUhQQ5IHzAn4+LXR46t4/X9GblvZM5n7TV69NwUDqhCkGCDC0qYMspyJz9Na9W3b1Li0mfxBwPqTrux24eFi5Ti0gZwZGcdPLVXuvZ6gWdfyenCwG8CQlxiWZQLfeHlE+eBTA4hy2h8zsZ5dJS+Ryikh7kGcK7488CZj0H469ta7swaDGeBnH+8410Sr2ds1Z6X/hb0Hhp94ZclZKoQbQ5kCBJ93Grel7MbWg602o01JyCtWpAM/a8UASDyOhPAMXnOSTajfryRjOFq2c5p9oMSVt4yYBugDER06aY3ArNTFtN2mPEqsYEYuET1GuhLsNojRSqUy+SQlVmYepIPE9NNLu3OCabAdAagI+MNrBPiHCWsafk2wlGcKT0OXV9rUv7w06g8PuxJ5PlxwTGhhXLE2ssQqmCJ8XMEAnXVkb+4v/AKlX8C2gVdpSJnulJ5m9jn0nXLj/AAdyE+pyurv8qIaLiMgjr8OsnTC1zyJzjCkmCeR010x9upPuEfBtAr9jUWwwrAelSP8AQ6Pt6fQ7kpbs5ym8QPTDSJaRI9QBI/xfj5aWqdrKfApg/gPQ9Phrdt3/AEfbZzIqVFPmcnz5Prqsb+jDxFxULEkn3lGSOTKjrnV48XgtaslLClehrHaO/KVCBMkDzwCwZSPh+B1Z7rZVxt+9YKitLLdUUEiMKqzM6b339HVU1FemZiJDMDNvwPEaYq+x1drVapXCrdAhHC35awXcE6Z8RhtKmvJyw5a2jVOym7xlUlfeBOYwZGW6ZidbJ/wKsandg073BCm/BKkXAEfH56Lsf6Owj3ivVBAOTQUjII470ydWDexqu6v+VVLkY1MUIIYm7gPiCOPXS4nEwv3ZfRhhhSrVFQ3sjUp1adF69Cm1QXgFn+wYIi3LG4x+ydFb2NZondIsSOKsHM4HXE51d7r2aRqtKtW3Tl6ZDKTRtwGmD4uLhxqzr9tUUw1cA+oAH441B8TN1lf0/RTlJWmjSd57ICihJ3SsOCe6qKVhSyeI4i4KPgx0nX2wpqrtwZwokiACxk8knxfxzq97b7fWolRF3NEhgUIArcEZJGFMefnrVk7Neuis26oraD4KjMCOhiFIzA1qw5yaub+n6RGUFeiCtsKJTvFqkxghrVaYGADkiJyNA7P2FJ2TLklSGnAk9FxxB50w3sVuAgYVaBBzhzOfiv3aCuwrK0IyF1YzkmSsq0Ej3cH66pni08sgOLvVFr2V2dt6iVGVKjCYX84BCGCs45uV/lqa7OlFP82bWDKQpb9QsCPFyCs/L4g1OyO7oXqqU/FmJWQSOVAadVdehuQtpFS0GYEkAnBIjQScn/Uq+JzpLY2nsTtHb91NdFPM3cQDd58eMwONVm47Qo1Kn5mnTKmmJUo2GAgmFiDibs4+mqI7NymATa0RmRcMY/wnQBSZcwfpx/MaqsGNt2JzHSVG0bZYoq3gkOhAIHHeCOnGOfL562vsevSamo7ukfCDJRSc5/V4HGudr2i5prTtGDN/XkHJ+I1N+1atMqaZYYxgmB5Cfn9dZ8TAlNV5KqcU78HQqLW8Qs4MwT16n3c/OPhpoVBC+QmSCT1MyCR6Z6466VvBCwDxGTDF4tbPkcYkQNSpvPugZDKAbumJIEwecHGONYkjVhqtBqluIHIgdRkz5gCOg6x840yMH5yAcNnA+7k6SWCRkxkFYHmoGIHScZ+POjUUA58QESQCvWBIHlz8I9JDRrabQ2ahgDrA6j159ceWsznk+fmOscarBuwhMGCCJHhlblDCY5xB+Yk86WbtRmcpTpE+EkVPslskKY64JxmNBYTkYJ0tOo/252lUp0pplhVDJaQfdLMEuIyOGYZGtc7W35qVCH/PUqdQk0u+gmBAqMoaDkGQZPJkAxrO9qglqdbcJTaxKgVWlRUQkqCx4UmxjOdODuqgFqjxktAkgySxVmk3Q0m0eEDPJGt+E+VGtzHODlK2ilqbrbsy0u7SQzCAsXFrgkuokEhgDByQOgB1sa7UjubEoqxdVdlYMyqZJdnYA4aOI94gznVWeyKRqms8Kb2UVLrQCAtlQngEMCJM85k6tdh2iagMgGPCrWwXuA8S9cHkHqMHMDpzzJZTowy7l3tqbFJX4WiMZ6A4gDRht45Jx54kf6aCpREW4wJjB+03T+EeWlaNbvKrU2/RhFYA9SWJMyBjAEf3euvPw+FljzeXRa6lcScMKNvfsPLVxeSFp/rGYP7A5Px6+R16pXRSYThZEtaCRJ8IBJBIHPrrNWgrghjcGFsE8g9NVL1u9ZgjEUl8LVATNRhgpTPRRwWGScDgnXoPgci9yvi9fwZY8RmfUcp9rI8DugWIBIR2lZ82gKOepGi923i/OLTXyZjUM8cwo/H46qNx2nT25VDaEsdgiEXgoLoKjzWfoZOqVfbPb7lFp9261DVp2Aw4/SBiwbkYBH+IdJi74WLWqX2+xyx5J+7ZuZpuCLalN/iCuY9C38nS1XcMphvBmJ5Un9oGPhMfDUd32hSsNaRUx4SMhzwqgjBkkL89B2qFKSi+5o8SuSUYnkAmSnpEjjGoz/4+D8fD9hjxj6+v4GSzg5I68jOhNu38gfT+TzxrO03SBSyz3YNrIeaTDkEAxb6cAEEY0Vt7SOA2eYknB686xT4GcIOdrQ1x4yLko1uLntBh9lviGb/fRBvj0Z/gWJGsqg4BmfQEeZ6an3Yjp6cfUHWGzZm8g07ReR4ng/P/ALa824Ym4nzA4/D6aG2yHkQcZkgT6YjpoR25EwxHXJI+J8hohtntz2gwJBoq48+7Ug+ckeWsLTpPk7bbHn7Cg/Hj79DqnqSPifuzqQqt5f6aa6A14RI7Kj/9JRz5QPP01Jez9vz+TZ/u2T8eNRmYPMZ6/T+GhufiOuDEGT8tdmZ2VdkebsjaET3AHWSiEfUEa9/wnbkYQR6owH3Mfw0jT7PQH+08ouP0A0xTUA4L5zE+Xy5Gmb/7MTlx/wATLez23/8Al0s5Mip09I0I+zW2P9lR+Rb+J0dKxj3m9fPmfr8tF/KWg+Ix68/KV/jo55dJMDwo/wCIons5tR/ZUxPrP4nTK9jbfoqH0j/voTMSJvIHwDffqC7iPeZBHmoyM5n6aDcn/cxHhxXQmGAYKwRQyzbKxI6OSQGbAk+vJjTITwqKiW9GdJZcqCsSwHESR90nVbt6xLCmSc+7cGXxFcSSSSPDIUxMHAkxP8oytOY8QECDkHAYGCWHhUeERccwDrXlNkYRu0WX5PMO1yqT4T6cmCYaAccgQYGBiFASCo+0SpABJM4YieS/XoI8tSXfBrKbRIFq3n3ZC4UKCBjzBMA4EToBYszDu5FMXOS3AkRAcBjnMA4mPiGWSd6i+47CUwKbd0CJYqyhAx8KqPAwE490czM6FT7KDL4qlYsI8JqlDxBtAtETycmM6uaq2BRcjkwXCqmICjxL5i4dD0HOdK2GSe6/NqC1wDKJGFEiQ7fAQIyBouUu5PlQadIp6vsVTqtksrfrM989CJLSTPqONY7N9lmQEK/hY8KtyhhjLF4UfDOr5a1sSrNESA3JeVUAHKgGcZOOeuhUt3UwjB4NssoOAIlWAHw9R667m4i0zGV8PhfMrX9mu7hsZWZJXPQ2H3yBxg/w0bZ7KojE+BlUTADXDi0lmYmcgZ9Y1aUd4rWhVVn4mQpgYm2bZjE5yfSNL16lzB3qMACYutY2huQRAw3RfTQliTejYvJh0M7lBUBWovgWGYZtlcysNN2MnEDWlp2+tIh6Ekd0veLDKBUuYkJgiPEPLjW17zeELVHWojkWi4sShWBiQuBg8czrUezFq0tjWBpuLpJJW1bCoUFmMTJkBeZ6a1cI5Ri2u6MfExTdMvtj23V3JWmhRVeQWV5dUABd7bQVx4QTGXGDpf2i3y1T+TUnaglNhTDgHuXYDNNmXKlQMcgkGeh1L2Gc9zW3LQWUCmpJC4QTBZjAksok4wNC3vsya9dWpvbSC4CksRUAMEBZEloJM+etzeupjUUtge49jF29BtwtdmqU4cG0BD4hzkkjPM5HTRKfs9t1ZKqd4lRHps1MkFRNcU2WY6EEc9BoH/FjT2rpue9vdmV0stFpI8VI22gjnyPEddYqdvMxYCojI5pVS4FgHdsLg6GSjGxcCZtnrrtX1GBdmbE7Yd5XDmmgWqQhFyisbEkEC1vt8/q4nV5tKFKtSDL3sMCQz1nBMEyAoxPmRMdJPCHZ9YVldbhVDGXQNUY1GaopUPIuWmgRZIDEgMBE42Ps+tUp0h3gS8XSwi0C7wqigQAFAABYcaz48pJX1vvX8lcKMW9TzslG2onuqAtUAgqac+9EwChJbAki+ZmdNbXZUqRZVRVzFwUZVgSskQcQw/wz10q4DAq/ukeIC0yMqRAM9TgkjJ0PY7otS29Qz4qVpIxJWBJHxDYzzrC054TUnbWvr6mhOMZprYt6aU2XFvmBleYzka81FJEgCPKeM5+WlU3Qc4hTibZjj7IJxEz/ACdRNaZPiySMAiIgGfLkRgjIzrBkZsVNWh0bYRIZj0tBmePIY8s6G9KT4XEEGQZBkc56Y9Ouk6dMLwznMiDmDJOG4AGfx415t5UUEkowBiY5ESMg/Hj+B0KrYV0ugdtj6ekSOTPUAGccaJ3IQGSwxkkSI4gY40t+WqTLeGCV96cY6xk8HOvNup9y6fT6rzycdNdYVJdCRVYDXCI5IjPHpxrzbZSMOfp6+o0On2phiw54BXjjrkTgnRKe8W+0kjp1tn0t4nn5aOoViWtwD7aAIcHrkZjqMcfTUG20jJB+M8c9QPr6aaaoBiJIEEAEsDJ6sLpBxnkHpodOoAsT1nofpAnOdcDM0K916gH5Hz4I/wBNQO2JEg4n1H3EcacNQO3vfd84JJmfjotWgQqkMhGBlZA+hz/vo6B5uhWPTboRPwkH6aj3TRx8DmPppitss+8Z55WMxjIn0/jrB2WD+cgnyXJjieR8vTTUhOb4E2NO4HKNBLE+54WJIhATdI5BWc4EElrs6pSJARQzspZpU3BJIDTUABSSefXOACPe7RUKms1INIiSQxUgkFlRQRGJycGY1CpXKkMSCALWuUhQWuzJMMoBgmfgD13aNGpJrRjVB/CUYr4jKqCCZIglEUqYuxIBm3jWadSQZenSNqhuWqxPXmASAQx4idCbtVop1EkIglTTAQg2gi0mWg4U8+7xwde3G4plQxW0BoVf0lpPiDd4gzJzHlbGQTrqCEpJ3dNm7wOHZkBJKv4WaxiUkspjAgSxHPTFPce6WYFiSKiBgWwLYjlDIMxiY50Df7ulSFOyjTdLPfl4FwLEMGggk2mQDJGMg69taautKYJFxqt4pVFVboaIBt4AHBmdc4nX1sYHaKie7JuBXwtbkKYIJIuheOQcmNHWs110KxaW8LYUEm4LcSobCiR0nOcKUtq8XrdZIVWYhEKlQ4IsLOJESYN3z1KlTrVaiHu1UJcpdpAcThlGHM4OQseuuWG5bE8TGhh7jG8rEZemVNpsD2QCRMq0/sjnkRqRpXgd2GkTM2lc+81xBJJgD4E61j2i7aqbSuKSIrL4Xzc10nICzAyGHU/DVt7bI77dTSvlGWoAA0RmLiMCOk9QdaI8PGNZmYcXiXP+hDL2069BazO7VA6JEKigWsEIGTwAD6cDVD/SLvjFLbp9o3kDrBtXj1uPyGkO2fbY1nQBAgRw4bLNcvBHAA8x5ao+0+2DWYOZV1zdcSeZAB5EHI8s/DWuMMtGN66tm/ez1BV2FRabIwFRgWqA2f2clgYMRJjHI41U1ey0WqEp03MfnWprcS0YprCkrDsZxwoOY0x/R9vBWp16DBBcAQPsnwCmxYT52E+cnVBU9oK6u1M3IUbw00YU0RgeCiqFaI66SUZOW48JRWlGybQVqW2Rqrshps7VCrmpcjELaVpmJUxEsIzrUPaWmwqlpZkeCrsALoEYjBAMgH8dXnZVetT20OneKxuSkBDNcTc1VhEUZaP7xwCBOnFo1NxtGrVlW5UqIrEBQqoHu8IwzMWsGBApr5CRFuLbDNRaVFN7E7ZzuBVAIWmGuboWZGCJJxLEgQTrbm3yTBBvm2JKkMTnNkc/3uvrpTsvZmgatOVseu3c0ySbSAQs8khlkD1CeerFAbWVhfggiPztO0j3OOhEKeQTkRGoY+IpOh8PDaVtHmrhSbwSFgsSASIwDcrGM+npoW3Fm12y3AEU3qBoxHvD3uJvEffpTcbJXXu6ZJas1iMBgAg97f8Aq2pJznI1adoMyveohF/Np4gFNg8ZbrAJVfI2MNRSy4cnVBbcpIX765lkTOL8KMyck8RI+mNZNe3lrlNw6loVogW/EZ+OsUl8JLqRAAFgBJOADN0AZHIOhLvJ94FTBWRB4HvCQDjGcCBrJlK1Gr29eu45s96vhM4Em1AYMhhB5AwSeD54jQ2sqIFgggWsWAyOAxAPIAMExOomqYviBCxkXEGRIaJIyfTUu9AFvhyDAGQCciQxBggdPho0XU+70J1Nipx4hMwfettAwVME4nwx00l+TlSDesMGOJ6CQvjFsnyUgx0PRw1UZgYHhgmwuoJj7WBzA0YqrKRAJAbwYLFYmDMAmRwsdDopLqPlw5LYQ25qSZAHBUC0rmRC5MMAGMZ90jrr2zq3fbUAnAJMiMEWnM9ABz009S2waEBEZAbgMom41MeMfq9cddFbY+IOZK4Z0N7mVvVSC4BxaRjoeOmg4pg9nj0ZWbbcsZVpWJCh5GMcFo4MkSY16mBJKEhSRJjAz1WSo+R/HTNKku4Z2sUgTYB4WIgMUHiOMjMQPI50otDul7tlVlNrBeCAFN0swAZgQQAc8zMaPLsnLBknuEcuJDCcScKuA3OTJMEGInPEZ0OjuKZ8NNpOTjB4uxAjgTyedSo02qFEZpm4qX90BluBcScmMFep+Oo0AERqdQr4RAEEi24gEXe6IbAnpnQ5YOU70ZMb25SRlc8yTmPDIMjzEdNT29owSpBIk8MCOh9TnMdNBo3NBFhBwthGHu4MxHhkwAT6HpLtJwCPCpW4CpMGyPETzcOR6wfXSZLdCPClY0+5CglwoVlIKhKlRpK+G0wUpFSZ6jMEeVZQrOH8JqhCSSs07ScMvgIaAPF5iRgZOi9xTAm1ciTUEXi8wVsmZBGAZgDAzqVbcPYVp3FApqI5phiSQZQqTCFjTgROW4ydbINHozVE2TKlQxDEi9lYKZYG1lY21FAaYgCBj1W7X7dprUCVO7q9ClKmykraTcxAE8yOeBnrou13jK5cNU8Sg1EpqAxg+JYAtBaDJAwCDHA012ftwwqVSHqrLMmAXbMCmKjKZIAyWj3fOdda3asVx7OmVKU6zGkUosCChBq1FCkQYEZLEq8egMQdB3zbgJUDhqVMKe8FLDFAbT4ajgkDi4CImMDWwbrfXLaKTogtVKlViCj82o6FqRU+KAR1ETOEfy2+oHYwQLWZ7Wcn3GUuGwIAycEEcQDqixGv7V9SMsPNfvvX4DG33NGlTRrmttWGrNLAWgAeLC4AFoA41X7z+kCmCFpq9UkxjwjnoSCSflqO42W3rtdUzbAAMIbLSQT9ljI88ifTTtnhpqi2U8eMhFViOqookjEzn3TnjVHxC3oy+x6tOX5NW3ftRuatQ2UTMEQULMAJuAIUEDkn4fHS2zo76uGRXqwqsxU1CohctapIzPQDnW4VK7he7Z0JDQb0YhQ2C2YiACM/rEkzoVaVDJKd1ePGKTCS0ggLMkCZ5twOdBcR2ig8pJ5bf2/Jou57LYWOWvFQXFhJtJmVcsMNj/vo+17DDoTfkRiaXB97BqAkjy6+mtuL1WTusi1gQSrKpu/WMXDgjC2jrMTpEdkite5mlWpKCrJTt7yOYMqtx5GMiT0MPz5VqK+H97RWa92Nuam13KuqlrWtKiCWBwyi2ZmD8wNbj7Rdi0qv/jqSGsbZNPozDF7rybQPEnJK+U61uqm5pAd2/eYBupzemYtYGDOR5jPOnvZrt/uYTw0iASwqFlWp9oMWIJR4kCJmQIEatmbV/YzSwmnT0+JU7Ht7cOwVSDUZvC5UO1zEQqXStMT+qB/pa7lGLM4ZWphGp0r1dgwVfzjpERULEknJ8Z1b7fc7LcuKlNxSq5gYU3FWFxU+FmFxIIOndt2HWVEprWJpACQGIJI6qSrWYAEAkc8aTElKtFR2G0pXIq6nbqmsKVQCWWmEdmIUBkQofD7pDEtMe9BPlpr8oKlhUuVpItVQKhqAAFUFviDA3ATEN6TrO79madgG4qIsKi3TB8CBTbcQBweh50Xs7dUEBG2yACDWclpKj3ULEFzEm0WrzzxqUsNNXsiqxZOktWToqduGdyor1FwCwIpoCYk/aaTk9Tj3VJ0jTcAQpMzIBbJzdmBLdZyOdHBV5aowVWMEksWJCZDCBN0/AARHQjPduEM2g8wCRABmJgYtXrweJA1nxJZtlog8uUdE0OtuUDs4NgAANoL2kjMFjBk4HHMDUe+RiVLRAWwqCLbFuAgeK0C7IE4B9NV9LaAspDFRgyYlTdM3T05gxjyzp2vuSrFkNzJhnBXxB+oBmBkyOZwYjUqKQle/fYz38MwqOlwKhQgSoItVQCRgiB6yY4M6izBWkFuYwhUDwwSwBIBMxxwevSXZ7io1QUxRBiLTUFMHgSpckn3YwxIkjE69udz4hxV8P7HdzhkBBDsMEREzEROjl6jUmrQvtyWZ0lTcskgVDK2gnvFKiIgiZ/CdHZqUlmEk5W1SACuLWDFRbbAPJHT1gO1qgBQHmb4tBM3mLmHiwMFhI68jWNvugzHxAXYJUeNek2sIPEkrPw12XXQEXboHTex1Lr4rSQCWVTAYMfCJBAUnz8J9Zx38wSVBBLAqJkRkq4acR7vpxou7CmlYjlqwaQ4JUtGIJJMknOY68TqVV1swECl1IRGZyLpW1mgiQbjGOmemjlHyuqsku4NQC6FXPLDu2BnHjB8h4ccHroNDeNT7ywyW8KtGbQQCAGGR/tEjS9YQ9xg8HJsJAiTdmWA+B6HOmF2tjMrU/fdCBcxtBGAIVlDRB4jw66gXKqsHNQKDljjxWscXSCIxbzMgwD01NK9UKS7FugiYbMA3ZkZkfCeOVau6sSPfbIySLWOQgAEM2JBgGTkDGvVB4bjcRKmLWDi4YLKRAGB1zjQp0TzTQVKoWlYqk3SbjaCeILDoADE4xPEjWaO6IvDqLWGYLEFbQC6rJtIAGSeoyIEgNQBQU4bqCQwLSIKA5X7Q+Bz00NN0xUwATPjkAm74HjA4GMcY01sdY7oudpsnpB3QNUvkhqjgTjx3LcFqMHBkeKMznOgdk7morXVaRNNfD7oUCXXgMM5YSVYET1GpntFkpwirUAQ3gEODyWZwSVBF0zjE8jBPs3c2mk6GAC6tSNMgWlrLSxDgSFwMiM6Za7m7a9QXbG37uqUrUu6ZxIYNcGYi2RdIXzIGc5YTpXs4mo8hWFUG4vLWlZwWC+FHknnoBhtRNMBO927NRqMSDTDM3fCYLKz4AiWGMywg6Wqdmnvie7ZZF2XCE1IMiUBETxxPmJjVEktELn6su23CultI1JBm1napTF3H2pnxCYkC0HqdLf8AD6lvgYEnDLKiCSGyOpycGSeBPGmU3e4p0wj0x3bAWq1hIYNIQimFKxBN3I5B5BW7Q7L7+uKpdEvsYLee7ZgQWVWIlGgzFpEn3tSSUt3+QTwltl3InsN1N9xlFDBmRqTARGA2bRgTP6o6xpPcUHWAWYScYK8eX1n56sqe+K1X7pgtJpDKSXEFfEEiYWRbPGrLsKrSBN3dlnGWqKRTgSQEsWEbIJM5ExPS0cWloiUuFS20NVXZ1ipdBUtU8zInAwOplxMAxd66N2PXlr2CggEK5IUFgS0IoZWf1xAHyGrPtfc0w8IFSmomykxVCYnvGKKcGMgniOONK037+m7eIMSxbIIBiSDIzg3K2DgngaE8XMtV+hsPh1F3Y72oFeoGLIElhFMG7JFwKEwgJ8UnGeeula1RaRdGvqFlApluTkCR4iQMsRapJ+Go7nsusqsKdIGmDariGqgXXQ1v5wrK84B5IiNZ3vtE24I8NMOFtuWkKd0upIwTcccwIjU67MeSglmaIpsRUxIKpJcm9vDarqERQTHT0PMAyB1ey6bEhCoabbajKQWkBVVsAB84J6jOjUO1alMuuFYRc1viIk33FhJBg+G6FxAHGnqW9pmvUqKhqXCFWoiMxUAFVp1KgtEseOZiOdLWtEZQw5f+7Gvp2Crv3TIi1AwXwqSwIuMYIBwOCProtXbqxJSylyIowDIJyokSTPBPTTm5oGrdVMknhVvuESGIj3LCYHBBIwdCXbByoZD3rAK5qA94yWkh+ig5HJMyDjnTKbWtsm+HSeVa+vWwfu9sqC2k4ZPCXqWtfiSxbp4pAPoNK1tyagIF5AJtMwc5JFQKpYYu84I40TbbUVAV79KZk3ioHBIiT+cVSD0HJ94mTqSNWRVD1kKEArbWDgGWMsFPgwfe6kZnQ1atnW1svl6YGtVKuGIFQEwQ7ECRIJwZkEsfn8dFO7qC+oFWqqkC61SJCxTvPTEZIzHxglfdwSlbvWtLuq3whAH2qTA3LEwR1PGNRtuKmiEsOCAzSQeQy3A2yOOgGhltEqvZ+vz/ACXW63tMUKdRKiBmBFWmadNWgL73hUqQOCeuDGdVm6oq1IVEChWABUktUuDQHBA8StcJMckTrO+7JVkaoEp2qYimwY22kM1QO5CgKCeJ8MdJ0gKKrIZoUkwFYlSIIvQRHEEnynXZV2OabexKiKb1lISVWLi5YKBEFyQDavmI6iONRrEgmoihhIBW+SMgMAohs/rAevwYpbVlRaxRBPg7wIRJUEFbiT4oEEScgGeNB3OydUFZSgxBBWWKEDI+zbmQeYOj1OcHH7+tAlRUZwHppTtYyW6A4uFgFxg8k/Z89NVKtBTUAoqSHvS+8LaqiWUXMV6HJg4Gk3ZFOAskQAbbpkHw3ArznjEkGYnUq9cFFp00Aam1zHKFghb7N3OZxGVHprkPF69LBM5qEBGSRktdYgHoADIMT540Pd1yzjwq1oIWFLBgPE1wYAhTbyOnPnqfZ9Ja1aBUWnk5OfeOAnEcZB8+PLK+9ZF7m4CJR8DwqIi44MdTodRG92n8wNeuliioAzhYN85Fx8HiGMZkHEnRVq1FV1VAUYDAKtHHEEhDAUyM46axuqTMQQGAY5UrHuQCPPkRxAzHEahTJF7I1ExbKFWW5WiQy5gieSYM3AnRSBnvSwC0WqkqbVmPFVttASFE8mcnInHEdJ9p1okB3I95mtADNM4KmDHm0ZjMaZ2Lg4FO9rpULYqi9BDGoxFjDi223ieZ0jVZxUCssNgT4fEQIYsAcAyOvA466ZDScopaff8AA9Q2D1BU/WCGoS5ta1YJJUDJEGbT0POkaNfElriFN0tOZYXLiQYt6mT1zgp7V8KoPdJJgAkEAx4Xz0+OCRnUaJRAAApVsKLCbiGJCySSh8TRAxzrklQjUUy83e9FU2ValJWqpaXp3DJm16wxmABEzGCNS31Csg/SU3N+Fbkj3RFwwTAMScz0xqx7c/TbX9mv/wArVVu/023/AGqn+VdMopxN8Z27QPs7cIWBrgAS0AwyK4tBNy8wQMDoOmNMpu6NR5WoXVjYzCmtILauCSw8UeRicEEQdVfZn9Uqftv+D6h257lX9il/l0ktHlKRkm9i43nZoXcpUXb1GWopNoLEEsTwFle7EmFuiCDkaq/aBXEGpBQhcCnYUKC3xUmygWenlzmdXlL+q7L90v4Npr+yb923+TRelIDeVORRbTtgVCafdhlqABKpCLaFu8ID4pjr545JM6zvd/SMFnq1O7bPesPeWAStJpkiOkD5CNUXsz/XD8W/yHV/7R/16v8AA/x100oPQpD3t/IXfG81KbwieORksxB8doDWsLoICoMgZjWNx2m1Cp3XdkyA15/ShbYNiHxEwniHiI6HibXZ8Uvh/BdK+1Xu7H9r/wB+npMP342/XqhJvLKkB2lHvP7VcQWU4MMxtIqK1tTKlgCVMHJ40xu+z6W4pMaVdFpgktd74gSVRjFtM+ETJEfCNK9ne6/7ip/yjqt3vuj90+uVaIrltXYZ9xTWmVqlqtZyLe8kQPFmm19rIM5jJI5iDihvVMJTl7jCG0yCsZFrAhriAGEHOlKH6aj+9qf5k012R/Uv/Jqfg2ncV6+f+jJi4Si/d/Hj/Ybeuxr0+9DKSpYuJRjgAM8k+LmcDBHONR7MD3d4SoJuBrMxE4YtcTzdbHnMgaJtv0a/z/ZDUaH6Kv8AsN/yW0jbz5WU9mWVSsZ7d3XeVFCChatO66m7UnapYOSpFwUhcZML1ONV9bdOWf8ANsQUVV8VrriQWUEB8nkHPMZgT2H9Qf8Aef8A86Vq/paf7D/i2mT3RPM3PKObXtCpUutHiVQgyQbDkCcFRzHiHXnQT2kAAimaRe1i6gNTYGTfiQwIMHjPx1mn+kpfEfhpCt+ib98PwOgqqzpNxV+H9GbFudiHprUoo7ji7wgXIy5YhQxJiAQCJU44Gke05BAanUpU5BFN4JJItuUmCBKkAkCeZ5k3s3/W1/ef9J0btX9P/wCr/nfSvQLVpN9SOy3A/J6tTcVaoaqwVUUlV5ChnhZUyGx5QQeNUXaVGysIAODAJNxF2A3MkCQYJ56cast7+jH7v/qXSPaX6bb/ALsf5RpoO9RcfBjFL+Q1fcKSzgrTYYItDIXAWSrAXLySU9ZBxo9emCQiM1QFQyqlMeJyeRmSCCVk5MTnVe3ufX/r1db7+rUv3n/vVNBtOtOpDCcZxzNFO2z7yFVzSLVPF3qqCqrIlxgmFYnBkn7rE31ERGenagEXmGABPhdyIiRKEzj3TpHtP+tbv98f89bVr2T+j/wD/MNPPTQLw1norNruKjLbmymrLAKtOQSp58KyTOCIOc6D2dXprdele6R4wquFZuB3Z8JUCfCeRHE6f9puE/d1P8zap93+hX9pv46aLsEo5WlvoDCFUDOqutRioRJHBktaV8KmGPB90mBo9Hscs8AItub0YBwCYAzkEGDMCBwSNWFP/wCGn/yP8mp9l/pU/ZH/ACl0ZS0bRN4UdCv326qq5vaL5W9jKlSB74GWAiZzGeZ1jdNY1tNwo/WglKptlWkkwcEDAkHkEnVtv/6wf/uG/jqor/1ap++p/i2ljK9RsTDyRzXddz//2Q=="/>
          <p:cNvSpPr>
            <a:spLocks noChangeAspect="1" noChangeArrowheads="1"/>
          </p:cNvSpPr>
          <p:nvPr/>
        </p:nvSpPr>
        <p:spPr bwMode="auto">
          <a:xfrm>
            <a:off x="63500" y="-857250"/>
            <a:ext cx="2590800" cy="1762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28" name="Picture 8" descr="http://t2.gstatic.com/images?q=tbn:ANd9GcSC6v1JW_GL-d03mj7thbYMoO8wszJfPGNsxNJ_QY4OLenOh64Ndo-N72Xy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953000"/>
            <a:ext cx="2590800" cy="17621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6800" y="3581400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York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67400" y="3657600"/>
            <a:ext cx="25762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Allentown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4038600"/>
            <a:ext cx="2760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Gettysburg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Ridge and Valley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066800"/>
            <a:ext cx="4343400" cy="5791200"/>
          </a:xfrm>
        </p:spPr>
        <p:txBody>
          <a:bodyPr/>
          <a:lstStyle/>
          <a:p>
            <a:r>
              <a:rPr lang="en-US" dirty="0" smtClean="0"/>
              <a:t>The Appalachian Mountains are found in this region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tallest point in PA, Mt. Davis is located in this region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This region is characterized by tall ridges with wide valleys in-between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The colored part is the Appalachian Ridge and Valley Region.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00200"/>
            <a:ext cx="5410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Size of Pennsylvania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Pennsylvania spans 45,333 square miles</a:t>
            </a:r>
          </a:p>
          <a:p>
            <a:r>
              <a:rPr lang="en-US" dirty="0" smtClean="0"/>
              <a:t>Is considered to be a </a:t>
            </a:r>
            <a:r>
              <a:rPr lang="en-US" u="sng" dirty="0" smtClean="0"/>
              <a:t>small</a:t>
            </a:r>
            <a:r>
              <a:rPr lang="en-US" dirty="0" smtClean="0"/>
              <a:t> state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il_fi" descr="http://t0.gstatic.com/images?q=tbn:ANd9GcRR0MJqC97usBnGTPFiZMdLaA83q8xzXu6BH6sQhiaNmcfgmpIWVh5UNhWH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7543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6248400"/>
            <a:ext cx="701040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Pennsylvania is 302 miles from east to wet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5400000">
            <a:off x="-1439733" y="4349233"/>
            <a:ext cx="3886200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It is  158 miles from  north to south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Ridge and Valley Region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1905000"/>
            <a:ext cx="358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You can see ridges and deep valley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495800"/>
            <a:ext cx="449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Cumberland Valley, Lebanon Valley, and Lehigh Valley form what is called the </a:t>
            </a:r>
            <a:r>
              <a:rPr lang="en-US" sz="2800" u="sng" dirty="0" smtClean="0"/>
              <a:t>Great Valley </a:t>
            </a:r>
            <a:endParaRPr lang="en-US" sz="2800" u="sng" dirty="0"/>
          </a:p>
        </p:txBody>
      </p:sp>
      <p:pic>
        <p:nvPicPr>
          <p:cNvPr id="54274" name="Picture 2" descr="http://www.baldeaglegeotec.com/geonotes/HynerViewStatePark/Hyner_down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4270629" cy="3200400"/>
          </a:xfrm>
          <a:prstGeom prst="rect">
            <a:avLst/>
          </a:prstGeom>
          <a:noFill/>
        </p:spPr>
      </p:pic>
      <p:pic>
        <p:nvPicPr>
          <p:cNvPr id="54278" name="Picture 6" descr="http://www.psu.edu/ur/about/images/HappyValle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5665" y="4495800"/>
            <a:ext cx="4688335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Ridge and Valley Region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495800" cy="5486400"/>
          </a:xfrm>
        </p:spPr>
        <p:txBody>
          <a:bodyPr/>
          <a:lstStyle/>
          <a:p>
            <a:r>
              <a:rPr lang="en-US" dirty="0" smtClean="0"/>
              <a:t>The Appalachian Mountains go through PA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is an “old” mountain range and over time has been shrinking in size.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u="sng" dirty="0" smtClean="0"/>
              <a:t>Mt. Davis </a:t>
            </a:r>
            <a:r>
              <a:rPr lang="en-US" dirty="0" smtClean="0"/>
              <a:t>at 3,213 feet is the highest point in PA.  It is located in Somerset County  </a:t>
            </a:r>
            <a:endParaRPr lang="en-US" dirty="0"/>
          </a:p>
        </p:txBody>
      </p:sp>
      <p:pic>
        <p:nvPicPr>
          <p:cNvPr id="7" name="rg_hi" descr="http://t1.gstatic.com/images?q=tbn:ANd9GcRuSKNtyKCK_V243SQCdV2BdQsW__soErcOBWmMyqvbeDpkPvVZ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3716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 descr="http://www.paconserve.org/assets/laurel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6875" y="4257675"/>
            <a:ext cx="3667125" cy="2600325"/>
          </a:xfrm>
          <a:prstGeom prst="rect">
            <a:avLst/>
          </a:prstGeom>
          <a:noFill/>
        </p:spPr>
      </p:pic>
      <p:pic>
        <p:nvPicPr>
          <p:cNvPr id="8" name="Picture 7" descr="http://t0.gstatic.com/images?q=tbn:ANd9GcT1RfW6rkJ9MMfWJn-ooKaFnAobuTyqRpsIglGbk5BBhTPnHd5F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2514600"/>
            <a:ext cx="2508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Ridge and Valley Region – Cities </a:t>
            </a:r>
            <a:endParaRPr lang="en-US" dirty="0"/>
          </a:p>
        </p:txBody>
      </p:sp>
      <p:pic>
        <p:nvPicPr>
          <p:cNvPr id="2050" name="Picture 2" descr="http://gravesdesigngroup.com/images/gallery/large/ca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2667000" cy="1846385"/>
          </a:xfrm>
          <a:prstGeom prst="rect">
            <a:avLst/>
          </a:prstGeom>
          <a:noFill/>
        </p:spPr>
      </p:pic>
      <p:pic>
        <p:nvPicPr>
          <p:cNvPr id="2052" name="Picture 4" descr="http://cicotello.com/Pictures%20and%20Information/USA/States/Pennsylvania/Cities/A-C/Altoona/Horseshoe%20Curve/HSC_aria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4210049"/>
            <a:ext cx="3752850" cy="2647951"/>
          </a:xfrm>
          <a:prstGeom prst="rect">
            <a:avLst/>
          </a:prstGeom>
          <a:noFill/>
        </p:spPr>
      </p:pic>
      <p:pic>
        <p:nvPicPr>
          <p:cNvPr id="2054" name="Picture 6" descr="Baldwin Locomotive Works 26 is a small (90 ton) switching locomtove with a graphite smokebox (front end) and a sloped tender at the back.  It was photographed in the railroad yard with steam blowing out from its left front cylinder.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9306" y="1447800"/>
            <a:ext cx="3184694" cy="20859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657600"/>
            <a:ext cx="3045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Harrisburg</a:t>
            </a:r>
            <a:r>
              <a:rPr lang="en-US" dirty="0" smtClean="0"/>
              <a:t> -  PA’s State Capital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3733800"/>
            <a:ext cx="3106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Scranton- home of </a:t>
            </a:r>
            <a:r>
              <a:rPr lang="en-US" dirty="0" err="1" smtClean="0"/>
              <a:t>Steamtown</a:t>
            </a:r>
            <a:r>
              <a:rPr lang="en-US" dirty="0" smtClean="0"/>
              <a:t>,</a:t>
            </a:r>
          </a:p>
          <a:p>
            <a:r>
              <a:rPr lang="en-US" dirty="0" smtClean="0"/>
              <a:t>    National Historic Sight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88756" y="2590800"/>
            <a:ext cx="26478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Altoona’s  horseshoe </a:t>
            </a:r>
          </a:p>
          <a:p>
            <a:pPr algn="ctr"/>
            <a:r>
              <a:rPr lang="en-US" dirty="0" smtClean="0"/>
              <a:t>curve – a National Historic</a:t>
            </a:r>
          </a:p>
          <a:p>
            <a:pPr algn="ctr"/>
            <a:r>
              <a:rPr lang="en-US" dirty="0" smtClean="0"/>
              <a:t>Landmark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Ridge and Valley Region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715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This region was know for anthracite coal mines</a:t>
            </a:r>
          </a:p>
          <a:p>
            <a:endParaRPr lang="en-US" dirty="0" smtClean="0"/>
          </a:p>
          <a:p>
            <a:r>
              <a:rPr lang="en-US" u="sng" dirty="0" smtClean="0"/>
              <a:t>Anthracite</a:t>
            </a:r>
            <a:r>
              <a:rPr lang="en-US" dirty="0" smtClean="0"/>
              <a:t> or hard coal, was form from heat the pressure in side the earth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Anthracite burns cleaner than Bituminous coal, but is harder to mine 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Mining Anthracite was very dangerous</a:t>
            </a:r>
            <a:endParaRPr lang="en-US" dirty="0"/>
          </a:p>
        </p:txBody>
      </p:sp>
      <p:pic>
        <p:nvPicPr>
          <p:cNvPr id="5" name="rg_hi" descr="http://t2.gstatic.com/images?q=tbn:ANd9GcR0oqplBy9hA7ledgoS020_-OIMpg01NooDLdDmjuQfXNploQAbw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419600"/>
            <a:ext cx="3124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farm1.static.flickr.com/112/280321517_383f6b23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143000"/>
            <a:ext cx="4762500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Allegheny Plateau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066800"/>
            <a:ext cx="4495800" cy="5638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Largest area – covers 60% of the state </a:t>
            </a:r>
          </a:p>
          <a:p>
            <a:endParaRPr lang="en-US" dirty="0" smtClean="0"/>
          </a:p>
          <a:p>
            <a:r>
              <a:rPr lang="en-US" dirty="0" smtClean="0"/>
              <a:t>Plateau is a raised area of land that is usually flat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Allegheny Plateau has been eroded by glaciers, streams, and rivers which has formed valleys and hills</a:t>
            </a:r>
          </a:p>
          <a:p>
            <a:endParaRPr lang="en-US" dirty="0" smtClean="0"/>
          </a:p>
          <a:p>
            <a:r>
              <a:rPr lang="en-US" dirty="0" smtClean="0"/>
              <a:t>Soil is mostly clay not the best for farming  </a:t>
            </a:r>
          </a:p>
        </p:txBody>
      </p:sp>
      <p:pic>
        <p:nvPicPr>
          <p:cNvPr id="5" name="il_fi" descr="http://www2.mcsdk12.org/nmr35/landforms/page2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05000"/>
            <a:ext cx="5105400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Allegheny Plateau – landforms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r>
              <a:rPr lang="en-US" dirty="0" err="1" smtClean="0"/>
              <a:t>fL</a:t>
            </a:r>
            <a:endParaRPr lang="en-US" dirty="0"/>
          </a:p>
        </p:txBody>
      </p:sp>
      <p:pic>
        <p:nvPicPr>
          <p:cNvPr id="5" name="Content Placeholder 4" descr="http://paroute6.com/images/db/static/Grand%20Canyon.jpg?size=25520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1"/>
            <a:ext cx="3962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anoeing in the Pocono Mountains">
            <a:hlinkClick r:id="rId3" tooltip="Canoeing in the Pocono Mountains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4171950"/>
            <a:ext cx="3581400" cy="2686050"/>
          </a:xfrm>
          <a:prstGeom prst="rect">
            <a:avLst/>
          </a:prstGeom>
          <a:noFill/>
        </p:spPr>
      </p:pic>
      <p:pic>
        <p:nvPicPr>
          <p:cNvPr id="1028" name="Picture 4" descr="http://www.laurelhighlands.org/Uploads/Members/Laurel-Caverns-Geological-Park/Laurel%20Caverns%20W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551" y="1066800"/>
            <a:ext cx="3600449" cy="2667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3657600"/>
            <a:ext cx="2961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Pennsylvania’s Grand Canyon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3733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Laurel Caverns 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81400" y="3886200"/>
            <a:ext cx="200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Pocono Mountains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Allegheny National Forest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3434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Early settlers logged the forest in Northern PA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wood from the forest also were used to support the oil boom and railroad boom </a:t>
            </a:r>
          </a:p>
          <a:p>
            <a:endParaRPr lang="en-US" dirty="0" smtClean="0"/>
          </a:p>
          <a:p>
            <a:r>
              <a:rPr lang="en-US" dirty="0" smtClean="0"/>
              <a:t>Between the 1890-1920 the forest was basically clear cut </a:t>
            </a:r>
          </a:p>
          <a:p>
            <a:endParaRPr lang="en-US" dirty="0" smtClean="0"/>
          </a:p>
          <a:p>
            <a:r>
              <a:rPr lang="en-US" dirty="0" smtClean="0"/>
              <a:t>In the </a:t>
            </a:r>
            <a:r>
              <a:rPr lang="en-US" u="sng" dirty="0" smtClean="0"/>
              <a:t>1920’s</a:t>
            </a:r>
            <a:r>
              <a:rPr lang="en-US" dirty="0" smtClean="0"/>
              <a:t> efforts were put in place to save and restore  the forest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pic>
        <p:nvPicPr>
          <p:cNvPr id="1026" name="Picture 2" descr="The Allegheny National Forest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962400"/>
            <a:ext cx="3611975" cy="2895600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2/2b/Minister_Creek_-_Allegheny_National_Fore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0668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Allegheny Plateau – Natural Resources </a:t>
            </a:r>
            <a:endParaRPr lang="en-US" dirty="0"/>
          </a:p>
        </p:txBody>
      </p:sp>
      <p:pic>
        <p:nvPicPr>
          <p:cNvPr id="1026" name="Picture 2" descr="http://www.bearhunting.us/wp-content/uploads/2011/04/black-bear-hunting-outfitter1-300x2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1143000"/>
            <a:ext cx="2857500" cy="2305050"/>
          </a:xfrm>
          <a:prstGeom prst="rect">
            <a:avLst/>
          </a:prstGeom>
          <a:noFill/>
        </p:spPr>
      </p:pic>
      <p:pic>
        <p:nvPicPr>
          <p:cNvPr id="1028" name="Picture 4" descr="http://4.bp.blogspot.com/_zq7AV2EJ2qQ/TKUdK8K2HZI/AAAAAAAAEM4/xhroB6hy06s/s1600/Elk+bull+bugle+IMG_3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368798"/>
            <a:ext cx="3733800" cy="2489201"/>
          </a:xfrm>
          <a:prstGeom prst="rect">
            <a:avLst/>
          </a:prstGeom>
          <a:noFill/>
        </p:spPr>
      </p:pic>
      <p:sp>
        <p:nvSpPr>
          <p:cNvPr id="1030" name="AutoShape 6" descr="data:image/jpeg;base64,/9j/4AAQSkZJRgABAQAAAQABAAD/2wCEAAkGBhQSERUUExQWFRUVGBoYGBgVFhwWHBwaGBgXGBYXFxwYGyYeGBojHRgaHy8gJCcpLCwsGB4xNTAqNSYrLCkBCQoKDgwOGg8PGikkHCQsLCkpLCksLCkpKSwsLCkpKSkpKSksKSwpLCkpKSwpLCkpLCkpKSkpLCwsKSwpKSwsLP/AABEIAOQA3QMBIgACEQEDEQH/xAAbAAACAgMBAAAAAAAAAAAAAAAEBQMGAAIHAf/EAD8QAAECBAQEAwYEBQIGAwAAAAECEQADBCEFEjFBIlFhcQYTgTJCkaGx8BQjwdEHUnLh8TNiFRYkU3OCQ5Ky/8QAGQEAAwEBAQAAAAAAAAAAAAAAAQIDBAAF/8QAJREAAgICAgEEAwEBAAAAAAAAAAECEQMhEjFBBBMiUTJCYSNS/9oADAMBAAIRAxEAPwB/4RxICn9P0hLKrAap+sD4TiATJ5WhKas+Y41jzkm9MklR22gWlSAIoP8AFJICLR5gHiReYIDkmwAuSeUKvH1YVWOuli9/S0XjTQsFspUgXguqlHLaBpdrxJNxN7RU1EK1FIaNqeW8euVRKgECAzjaQMqh3joOBzAZd4otJSFRBaLtg4ATEuScqI5XoKxKnQUgxDh0pnaNMQm8PrEmD1IGsJNrpMmlaG9NKePZlIGjY4gkC0apq80PiSTDwo5z4sDLMe+FF8Ue+MU8ZjzwhLdXrDT2U/UuVSYCmqLQyqhAplCIP+kFopeMni9YirR+U8EeJJbKHePaoPI9IonpF/BUiqLTgTCnzKuyiAOrEp+JMVQpvFrwJAJQgKsVBwbA5RZ+jjWLLsojerq1ISmU5KAXAAYkkcRPQXMJcSUmxykWBGntc7bXh9i1FlmABRMx1ZkhyEgAn6RX8YmhT8KgEuRYBydBf0gPs6yCZLT5zXCVbnqb+z7TfrDShp1JEvJkX5i2Skmz+yo6i/ctbeEslSsmYe5lYkuxJzWHUg3u0GLqSpSlpZJAzAG4CgXIIAbQNozNHHE4knM4J4MtwCSE5mKS2zG8MZFElmKDYlinMTfUEhg3JhvvGiUCWoq2VLzZkLbKVAFKjYgh7EFnLXjenr0Thmnz0SZgZKkqStyQBxjywzH42McgSTZtST+GNJCTn6wzwSiHlknYQRhVGlc8BrB1K/pH76esJJcVZNJydIb0afIpiUj86b726ENoORIJJ7jlFXx+aSwMXCrxJGdQbdvhr8S5ioeJZgKgws8Sx32PLUuK6WhUaW0BzZIENeQNu9oHqZiQWEaUMA06iDDiipQoEkwANYlIIBY2MJNWqOd0WjDEpAbWDyWFoq+GVDGLIVq0UCk8iG+sY/aalaM7TT2Bz8SCFOpIWnQpNnB1Y6pVyI+kET6MoKVIUVSpgzS16ONClQ2Wk2I9dDCTGLRY/BaxOlmlWfbdconaYkXHZQ+kU9rWy0Ipohvzhjh85oimUBdo2FMUXiuOKi9kW0yteMU8RgXwnUZVwT4mBVoIA8PyvzGMUVFY9F1ra3Q7RrJmuHEbz6RLQImoCbCFy0LJJiDxKbwHMnflekFY6vNCybM/LaEi7QV+IkaLlhUuWKqUp7IKXB2cbt0OkU+ULjvFtl0sxckLuEhTkixciyeu0aIlUj3xGspqJqkgeY7ZhyVY+rOIVY6gGTLAUTlI9oMbOH66xvMmrM1SVOBmY83bQ+sC4pViYMpN0fNjbLa8K9sVKhaZyhlQAw1VvoSXB2tZukFSkCwTwqKVA3GgsANruIHpyOFKlMH3NrquRt3gyeEy5uVMxBKS4ISQTmZxlKQARYF20cbxwTDNIQGURLfKQ2U5STwqKXLcV+duUSqp0ILguFbpuHBLj2TcOPiI2n0g4Aywpkg2KSSUguDqQQ7HQ25wTLShQCioJJuQpfvA5VFrsTlu7bRxw6wcflw5wemSiWsvxLPEdwkObegUrvl5QswWiJlw5kYvLkolSUSzUVKySmWDbiSEgL6BiTsHvCep+UVFFPTKp8vojl4FNqBmlIZGpWs5UAf1HX0eFWM10mm/0GnTf++oOhP/AIUKcE/71P05xPi9bVTi1Qtwm3lI4ZaWsze83MxW8TCjrzhIE3SeiFNQZhJUSpRLkkuSTuSYEqKZTwxp5QSOsbVUzhdrxdHANNTPeJ6unUBAsmpIOkF1VQVJgMJHRKKS8XbBsTCwEzwpSNlC8yX/AEv7aP8AYXb3eUUSQS4i04bOCUwGhJuhpj3g6apHmyGnyjcKlXPqnUHs8LMIX5YSoFloUCBu42+TRvMxubJVnkrKDuxsf6hoqDpfiKTVMauX5a9PPlWflnGh9fjEMktFcCTaaLDi8tL59M4C2/qufnFdqZ5veHePTBPmoEhWZOQbaXsD8Iz/AJVWSn5wsFZKcVGbRSKuuvxCNcNnJzWh542wESk5hFRwtRziLSx8b+ztVotdTOISIGpxmhpLos6BAtRR5BZ4zLfZK0IMVAdoVVMtkwwxVBF4VTZjpisF9FF0ASVAKBOkWc4gfKTJBLKIVb+aw/WEeEoBX11Yh3L2EG004JXMKi5QDlbTXT5/KNS6KIJVQBDcQUSPMJdy5UBx7uxgLEEpMtawL3CWDAMG+cTzbJKAq8wozFtW26RvXlPlsPZImEjTnlJ5WGkI0K9MrsiiK5UxZI/KycLOSVvoBoOEudBaGOGoSqUsG0wFOVZS4yq4VBSgCQGbaA59IAkEBSStKQRrfRj3BB+MOMUoxKllJJSSgAAD2ygjMlRBYJCmUHDh78o5sH8PcLq1qmZVFypDBywIHtJsG0OpgZUmWibMQrOADw5AVcxxFJZRsLjrHk+rWnIpg8tSJiRl6XBtptpd7x5NmIQplMbOLZgHJJAtpeHtHKNF38O1gEo9oT0uKfg8Q/EWKVWvoHDKT8Pu0TYFLJlkx7h+AioqDnvlllSQ7aK4mfdiIHt8qSOxycXZbcTpEzT50k55Uy5KWJQd0rANr76RRvECsixFtpKmTImJC0KRrlmp+V06bw5m4JIrZInGXLqLBXAfLnMblihgpQvZQu0O8XFDOO7Oe+HpPmrUpQBEqVNmMdylHCOvEQfSFapoUG5Re6bBKdCiKaYvNOSpAE5SGCVBjlKRdT87ttFKV4UqwJhEmYRLJSsgOxGvUjrEVNNlZY3FKwRUto8meyI0/DlgSYYf8EnmR5qZMwyx7wQW9OfpDWTogpsPX5Jn2yCYJYfUqKSo5eYAAf8AqENpHsxY/wDlLzKSmkqWmRMlOpQmHhJmcRBKdFsxbW7djZPhOSlBPmrnZdfJQyQdWzqLP2B+cI25dHZccqKVWKhjLqBS0S5qxxzAUSkqDuFAhcwg+6BpzPaCa8iQBMliQk7Ff5yg+llHJm/9bWiuqnT51VLNQfOzqYbMQCQWFiLR0oNLYMa4K2Xj+HdIZVKlUz2lnMH1CdEfv6iLzTVaecUmXKm9YeYfLUQ14EItv4kHk5NsV/xFmAy7co5dh1Uyx3jpvjuQfLc8o5VRo/MHeKz/AKPA6hhhJQI0rU2gjBktKED1pc6xFJCONsrWNSnSTFTnlhF1xen4HikVOphkisVSD/CyGVMVYsEgPzKoNkSHmLSCAS2Y7MA5A9bQHgUlTOBZRyv1cbbsIZHC1JWVoOYXSrrmLM3Nop4HWgTEpwIzJAzXUzaMCG+ceooJiZaZinKQnKX5qSWjyoprqWCcqQQQzM5A+PSDpVO9Oh5gPmFZIJuAh/rCg/rKlJqygpdigXKFk5SwYOkEFTWto4u+kGS0grSAEgqslRGVJBds17kFmFgHvpANLLzJJUeFIsHHvGw0gs0SlISBcqAI2bLv30hgBdWkE5iFBBZ8xe5IJDC6hqXbptG83D1k5UyyEpAykIZwRmCmJ3f1jZM0FKZgYollKFKQi5Ve6R7ymJN2djpA80JLNNKGAHFmDjulN7kwAlvwGaBKI6RCJqs2eW+eWcwbUj3k+o26RJh1K0knpDHwnR5pnrHTfGKaJN0HpxKlnS8me5GbJkc3DgE8gbaQN4Y8RS6Ja80hSFKSwUhZKSASQyCGSX+xDzHv4ahavOkK8tZupOgJ3KT7p6G3aKpPolBRROqpFnBEzNm+CQXh3llJrRri4TiK5tZM/Feag5Jc1SlqQ4cISpwSLjMGcDt63nB8amTR5gWQwChLYux02Gv945zhlVS0VYVVB86XLdhJ4wokDL7TcId2O4aOky/E0icqVXSQWJ8pbbgh+Mf7Tcb3MS9vk7KrJWh/LmhcsEy0OS5BlgizuTa1+cKMaxOcDmQojK7pFxlSdW5XOnKM/wCfyVH8oZeZ/ZnJiaRjUiUhVdUuDMASgKuwsyEBty977RWePkuIkZ07oofilU7zt2WCsFJ4lBiogboALg7nlvDU+MBKoJcuUb5GKWGpY9Gu5MLPE2NU9Y02kzIynQpyHN7JAu3KF03AqiSxMjM42UlWurlMJD/PpDyanVmuHeH/ADB5ishIO6t7FgH6w18OICq5KfdlJ5vxrLajkkH4xWl0k1SnCfLSOTsPXfsIb+EJgROud9eZhMkvg0ZstdHYJlMnLoIyUADCmrxJkBuUa0NfnIaB6OabaMdbF/j0flGOSUKfzB3jsHjJLyTHH5Pt+sacyqRbGdMw2f8AkhojRJcxpgSXliGapLG0YklTKOl0LMTovyzHOcTlMox1isP5ZjmOPy+Ix2KTbORtgpU0tKSB7Sh35wyxOpPCCoJWdAmzkEMTyMA4HMQlLE8bWHVRDNztBtSpIBObjABdgTmuVfp8I02HwKagKILuAVcVtbub9IY4WCTLQwIGZh9fW8BoSqYlSj7KdXOmaz9zHmG1k2WVTEAMoMDye792hBvBX1TzLnjy9luCoA32tE0xLG9ypRWCjR9VDpq+mnOI0qSElS9lqLauxseguA8O5VKk0ipmdloVmCAGVwlludwUK3b2YYmBSLFRKhkBKikEMCoJylveOoNnF9I2JlSyQocB4pdlaEMRzsw15xPSTePKUuJiFqDKawAYOzEOl/RmgmnAU48tKyk3UUBTvtxMwcEhhvBGLxQSR+GPaCvBcwJmwLQTf+nbpAuATCJ1ucJPcUSaOu1M8BBPSODeIZmaoWep+sdeqZp8tX9P6RxXEpjzld4LW0GCt2DScGRUTQkjX2rtbmS2zRaZVMiny0lLMUtJWCVf7iAFN0EVdcxSQSkkHp9IceDMbRTkzVS/MncQk5iyEhuObMJ5FgAATc8opDukXdeRzjeEzJUrOpKhcMWIfWx6wXIoqeupkyKlSkiUMyWOpJuGjJHjhaJSpdePxMqZcKSAhaQXzlCSkZ8p6gjtFZxVKpM4JSoeWEgy1BuNCw6Vjv1uC42i2RtPaBj2bY34cTIaWh8kpGhvmKjmLlhoD8jG2GKLRKiq8wOS5GpO/OG+BYUCD0eMk/tHZI6FeIKJS0JKGYUzGGsXHFMLZJMUxHDPEQjszxjR0qipzMlAk7RPh9PkVGYNVDygBBitYp6fHb0B6F3i+p/KPaOUSjx+sdb8TU2aSe0cmIZZHWNORNPZSBecEmskQ/lzXEVfBbiHMpZAjPx0O1s8raixEc88QG5i8VaTFF8QjigQVMHWgiipmW69UoQRo4B015CJMTmgPkZekuxALm+bS8A1VYoklgSUpQH2CRsdrGJ8NokJkSVrDrzLJHRmHzirCujFJy2syiwcci1+kRUycuUZ2cHhHaJps8g5rjNxNyDML+sBfi8qkEbBv2hQ1oS1EriWN87Aa6lk2+PwESzKtVgFkBQKToX1sR1YRpUIIWVENxOALaXseb7wZ+GUc3AAAQdtHe7dzDCjKQEJVJyk8Qbh4iEkOFbXs+V9CLwDKrzLJChNfcpUUDchgDyI15mNKOYeJCrNxy8qSC6yAoFQYs2j2F9Hg6n40gKYZQGIALg89GIb9d4IDoFNRqFM99I88LUJVNdt4sbJ/B/+v6RngaULqjAs1oK7HdbTESldjHEsUS01XeO+15Hlq7GOAY0SahfeLwycpUOgSeXB7QHNlLVTqyFecqScoQCCkZnIVqCCrQbQyRKteCa3GpYKUh0sNotbW0FgHgvCZ0+aBNTUeRLC1LyoJZkHR2AJ010cRlRiQGRHtrloCE9gpRBVybNoIfUeK5ZRPmKKT7pUWPRoQSUZlFbe0Xh3K1sMFQ5w3hRfUtFs8JVTqVKJAVql9xu3NoqMpTBi/OBJ9flZQJd3SRYuNGhR2uSOpV2HEpNo5jisgonh+cWXBP4pFLS6tGYN/qIF+mYb9xeEniarRNmJXKOZJOw+o1EZ0pRdNGemtF38NyipA5RYvwdoV+C56PLAcO2j3i0FY2hsWdQTsSWxDjdP+Se0cZrEtNV3jvGJTAZao4d4gltOLQ3vrJKkGD2WDw1Oe0WMy22iveB0h2hr4v8AFSadXkyQFT2Dk+yh9H/mVocu2/KJvK74pFotWbVZSPaISP8AcQPrFAxqoTNUoIvlVlfYs1xzH7RKlHmErW61m5Uu/wBbD0glNKTofh02HKHWtl3i5Cdabr4bkBI++cGUy1IUVKuwZOwfW43if8MACVMPme5/aAqmrDWuNnh+VgeJLyTpq0eXMcOsILA8zp8ISJclyNmA+QMTpWx9kX1ZxBEspU7aq3b6PHC+2JahASriNwgg5rAKO5Yd4kNStSwlbrfIFAN7rNYHtBtfgZMzzAApwAUlzdmcteFE5JSBzBez9OYh0yDi1pjuQck6WsMEpUASWIIL8JdOV9dd+0FSq0y1KygsdMyimySUgcCC5AGvaFmGFNs6xwqCjmcgZQpRseEk2AfciJsZxHj4vZJJlhTLISWYEgEOwGnXWOAdXmziKUf0w18CHhivVVWPw7A7RYfAKeDWPM4aOaaZZ8R/0ldjHB8XR+asjnHecUV+UvsY4PXLBmr7xfEqkOiCiNiDFarkETFBy4P6xbZEsRXsfksvN/MG+EamEiplEtmJtDmVNA01+7whpltB8udBQydDVc3h1a2+3MmFNTU++fZDZU8+T99THk6oKjlGjcR6coW1U/Mu2g0/fuY4LkGSZ+qlG5vpp3v8omRiwF9eukKS6lN8YYU1MPU6ftAZ0Ww2lqVqLi3a0EipmDRawf6j+haI8wQ36RGtZWdWHWForQ0k+OqqUMvmGYLjLMGY/H2vnC2rxNUxWdSAk9D/AGjESQm4bvvA1Wvl99YCjFO0hHjrYwo/ESpIJQAFczdj2gGmnKmKUtRKlKJKlbkk3eF8zQD/ADBVIq1oNK7BFUx7IWNLdN4MVOZ220s338IT0tTxEs7DU6C30g2nmZnzC/T70hWXTIKieTv35/L9IGn0iiHzA8o3TN4iAX2c2+HLvGyljcH0cj1jnoMVfZe/A3heRVYbPzJCpzqAVuGSCgDvd45piVEuUpjYg5fhr2/tHWv4QzGlTnYArSfkQR9DFR/idSiXOWU2zEm2wL/OKuL4poi3UpJlSo8VINz3BtDStwpFRKVMl2WkXB94RTvMv83i1+FcSCQtL2UNdG/aFcfJ0J8lxkLEyAZZABAa7BwDqHux0tyjRU5EyWgalLuMujtZ3uHeCpy0BagbBgQDZ/aKRfry59YW1EnRQB4xmZ9A5AbR9CPSGM1F585RS0WrwrivlBoqlMq14Jl1B2jDK2QeV2dDxjHwZKr6iOOVC3mKPWH9XVqKCHivy03MUwKrstCXIIpZhED4xIzoNri/7/KGFHTuY3qUxpKUUyUtiImqFkAxvidB5a7eyq4/aPFIHCOscjjAlktudYHmpawgiZd21f8AzESRrBCaiUX9IYSVZA/3/mIJCbE/H9I9zc7/AH9YAy0SpWVEvprBchO+0DSE7EekEoS7NAKokU/oOn28CVMp3aGAGsQ1TD7aAF9Cgy4mpHJyj94wsP8AH3yjbDw5Nrk2gk12TrkEOW5M+8T062T1iWemwiFYYaHnvAGPUh9xEM9+YPLp8zGsqdzB7gxrNULtv6QGVj0dG/hkn/pp6w+ZwL6WD2hP/E8Zyki7pBHYbnuXi4+AMOTLw/d5jqPQbdw3rFe8RSBPSogeyyAOuiR6APG5R/ySMWWXzZx9dvjDDCZzKJ6GIcapvLmFG417xrSL12cM/feINCpjAzMyjqQySkg6XLC7O5vps0Qz1JQpSTZid3fqSHB9Iko0PlV7o4XUR7J4VH/akK3PODckpKlCYQA/CojhOxy22bXqIU4tKJMbmS0bCW0Y94867MqiDzpZKTC2VKYw9nq4YTeaHi+E0YtBlOm0DT3eCZMy0DIdzGgsQVdHnSx/wYQLlqSspVqH/wAxZFzbwNjdLwJWBfQ/Bx9IW6dCt0Ik6E+gjVKNoJRKNhEc1LGHYyNpxYfv9OsayQ/9oiqVR5Szb6wob2MB92iZL94gTNJ/x+sblWzXP28cUslVOIO4+/hGlROB5RGesYEPeOOsHqtWgnDiEs7/AHeBqlV7R7JUxEcL5HE277/SBlgdW7uL7NE0u467RHVW+cAoDFRGj/X6wRRygpY5EsXgdM7cgt8G6QTTTuVj2Ywsi2OjtC5olUaGayBppptFV8JIzeetV8mYoSf5j7x+UGpqVKopYU9k7+raRF4SQApSP59fq0ejB24nnZVVnG/EaT56ydXN4GpFhjrZvs9Id+PacIqlgey5A9N4SUqBqSw0H+42OW9tLxCWhV0SJfKQbi50vq5I0O28PfMXKFgouSDnDEFLWOa73HyhbRlQK1IKEjKQFquEkgFhYgqPsttm2jJNQ6EhNyLHPm6MQBzvfoImcy7TFq2jynUXvDZNG4BgSqlZTHkwmpaJx2D1y7QoQh4c1LFF4RqnM4jbhKwGFKkM0EyaN0mF1GWh3hQd3jQkGT0IpwYtBlTIzSFbgB/hEGI05CzBdIrgy8w3xiGT7BLaTKpNVe0Qqlu5+EazOAtoxIj0k6g9xGhjpkU4OnT7EBpUYN+kCzksbQjDQwpJ/KJ0c4XU67QZLmkdekcMggB9PpEwRl3gYTWggTrvrAY6MqKd76dBAU6UUqHWCKmu90C8A5FPcu8cCQ2oySHs/wB9I2qgWbfofkYHwxduotDBSn9IBSO0KyDsSOcHYdNG4L7cogyuTf4/d42RJUk2v1gSRXHpnTUIalSFEey5iDAKry6iUmzzFfWA5OItTygbnJvyBv8AOK3Pxz/qpSx/8asx7B/8RsUlFJoxSVyaJP414cJdUgj3kvbobn4mKAqneYJai2hva7bfEXjvPjHw0isVLnKUAlCBmJ/l1PyEcJxGp82oWtIYKJytZgCw06CDlVOyEH4JpJcGWQTluCC4Au7OeZG0TYdShSHCgC5fXnbSBZRZ1AZsh4gOW+uxhthmIIlBWYoDk5RrbW//ANvlERzo1NKdAL7RDUMRfWBKeoIbk0EKSFbx4vGmZumLqohtYUqkuXg7FpJSdYH2j0MHRoh0aILQ6wpW5MJUohlQS3EaBn0aYkviiSjkuI0xGTE1FUAJaM+e60CS+JV/FdFkmJmD2VkP3H76/GA5SgYs2IU/mpUh9dH57GKZUBUtRBDMWMPilcdnY5BFQhtI2XR/lBfVoyVOdJeGMtD0ajyUYc0V5EKCAoiJ0LgeiplTFWEWKlwlILKhW6EQskoUqweHWGYU549Gt9YMlSEoDR6aptRC2HlXRCMKQFFTOet4jmU6QGiZVXaB5k4GOsXYrRIKCq9tfj9/KCJVS4sdLdI1ml3vEVNTDQuL7c4cpFks2Urv1DfrBVGOfziOWko14kvqAx9YMlKSkggt3LH/ABCyZpx0nZJjFeZcqWpJsUM/rcd4QUbrIUddf1i0T6bz5ZlvfVHU7j1hNRUqgpgHsXG9oMZWieTHxbZbMcx+ZNw2ahKcpEtyXIdICX+io5ItYDNZrfvF+qsRyUS05SpSkKSrMLBwRbnHP5irAba/3i9uXZjkknoPoFgKUD7K0Fwd+lrg2sYYDD0qckvexZ7desKpMpQULO7sT8mg2bNJQhiUkBixIfkTz7wAHQE0xy5htEYXZ3vDSqw5UqWzvaEEo3Y6R5MHysZxV1RBVT85F49TLuH0h5V+H0mWFoN2vCVYL32jVhnFrQ7x8NMjOsNsNWzWe4hdMl5V20IBHYw9wWnCix9I1oSVA2IEE27tCUk54f4tha5bquwLRXZsx1DvEpSUloDWg6bSqSx+sJMWpeMLUNR84sMxS1MkXHLUjpCnHkMlL8z9Ihib5CQ0xaqmzIDawd+GP4Ii7kn6mAKdRcF9vu8WyjlA0suztM09f7xo6Nra42VzCqoSuDn6fWDZ04HnDHF8JSuRMJLKSCQMp9GO0U2jK9lK5ROPz2iCdjxT84iOYwRh6AVoSvQqvdrMTDQ00m35YLa8SgT11YmFk+PYJS47YlFCSjO9nZrv3iDyifZBPpFkR5YcJ4QRZhoedvrEwR5hSQReyumznkDCe5/CKzP6K9TYQtRvwjrHlfS5PZLnTueRiyKkmWvi4QCxPfl32Z4V1c5y6XcKUoJWn2EvwnN/M9ydIOPI5PfRSM7WhJS1vunTr93hijDpa0liATy+2hnT4FJdS5yi6WHlg+W5Z+JRBaAkzUpU8so1fIgkhI5BR9qKuW6Rpx5VKXEERVqlKyTA3JQ06GGywJp82X7YBE1HNO6wOdrgd48qQmYllDp21/tCJExchXC9tL39OfaOX2XmtU+hrjMgGhXlPulQI3Y3cRz1cvhBGjs/1jpJxAVclQSwm5FpCSwSSsMX5K66dooVfRLlgJWMpGqDqC7XG2nwisJGPLCmDiYVBCdGBY89fntDxFD5wDglaAASkhiG4dtf7QhCjlbq9tQ2kOsOxFUlAe4UAeXfYw5I6VS1Rmy8pN4S1tLkXHtOFy1uBwwROrUOCpOa9xz6dI8qMXGWujao88drsZ0E8hLFJZgS426PrA+L4SknMgnKSyXFz3bSJJVcZkoqzoCR7EnMXvs5FwNbxvgNeszwlYSUKBcXAZturweLg7TIzycltbQlnSCAAdRYdtYs2BUZSQtIKg33rAtdIBnpSGCSQCTtm0eLJKnplISAQtB98AsG3HPQxb3ZOJCU7joCrB+JUuS2Q2N+ZGjfrCqX4OMoHOEqbQkH9I1rsRUZi1ghV2cBnhjPx2ciQBlCQdyLxK30isV/0K6GQUTwCAEL/wC58LWiH+IFBLMlZls8spNt75SR0vCypxWctRdXDYknbqOsOanEkTaObLKXXkISXFgRoerw3TRNpxZzuTMvF58PAKo5l7oU/wAv7Rz1K7vzi8+CphVLnoHvI+dx6axuXey93FmyFlctbTLAGzF1WvFVw2UCVd46BTeHcgWCqwQSw5315xScEkutQ6xmwVuhYRpbCvIKpyUJ1CVH5N+saSZagshUEU6yKmYR7iAn4l/0ifz0kwcr8EMpBUgjT6CPKeesEEAODYkP8jaD1zQqwERqlBJcmJq2qEjb0zKUknRz97R4cTmKDZEJQqxShISWBDEq33gmVisuW6tbED4WhNLrAlKgQXUpOXslTqc7C4iuLGmrZX2+LGX/ABHzliWoOUh8xJDJb2XFy23eE+IVCEL4QEpCmtd7ak6tBCQFslOZ7knpaw5wuxBCSkkaslvQ7RfiktDJKL0MpdSCGfVrkx7VUzHKoW2L6dIGrcKMmXKSbKWMx6fyiCsPqgsZJmp579vrEmboytbEtRJVKXnTbnFhr8Ml1NGubMDrkgKffKDxpfkztyLQNiOFFiNQfZPTeJKElFNUoOglLIPofjCyd00HhSafVFQxWhCLpIKC5QpwQpmcW0UIKkUqw6UoUoBiLe6q6Tpu5+EC0wC5IQSsgFwGBDtxN+3aGiK4oShkKUMgbNNDsCbXEXTrTPMResemFEwpBcDnCLE1cLxkZGCPg9L034EeFzC4i7T5QSHAY5dd7j+0exkO+zN6hU0V2krFqUSVEku5N9LDXpBlFWLUwUXAKgByB1jyMhPsEUqQ5wulSMymcudekAV2ILmEoUQw5D94yMjN+5z7BVyRLKGD5kEl/XlG1NhqEU0spf8AMbMO5u1o8jI0PtiI5vMDLI5P9TFs8EH/AFv/ABH6xkZG4ovJacHrVGTPBLtLP0VFJwD21ekeRkZvT9srPpBFNczzuZjfAWgSavKbRkZFvJml2E4bUqJvGuKKvGRkS/cl5IZcoFN7xKlX/wCD8yYyMjVDo0SIc5StwWJYP/VlBb4wXKokiepLOEmz39kgiMjIE/xYvkzxLiK1zvLJ4UgEW3IuSdTAs2UAkHcH+8ZGRKKSSo0wSWPQ8ppxXIv7thESZQIWjZQY9jy5RkZE35K5PxZWZNKjMpGUcB1cueI+1djpyhZU4vMlHKghg4uH3Nz1jIyNC32eauj/2Q=="/>
          <p:cNvSpPr>
            <a:spLocks noChangeAspect="1" noChangeArrowheads="1"/>
          </p:cNvSpPr>
          <p:nvPr/>
        </p:nvSpPr>
        <p:spPr bwMode="auto">
          <a:xfrm>
            <a:off x="63500" y="-1047750"/>
            <a:ext cx="2105025" cy="2171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White-tailed deer buck - See list of all state animal symbols">
            <a:hlinkClick r:id="rId4" tooltip="White-tailed deer buck - See list of all state animal symbols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219200"/>
            <a:ext cx="2590800" cy="2679433"/>
          </a:xfrm>
          <a:prstGeom prst="rect">
            <a:avLst/>
          </a:prstGeom>
          <a:noFill/>
        </p:spPr>
      </p:pic>
      <p:pic>
        <p:nvPicPr>
          <p:cNvPr id="1034" name="Picture 10" descr="http://independentweekender.com/wp-content/uploads/2011/04/WildTurke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824984"/>
            <a:ext cx="3048000" cy="203301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13065" y="3886200"/>
            <a:ext cx="8330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Allegheny Plateau is full of wildlife which attracts </a:t>
            </a:r>
            <a:r>
              <a:rPr lang="en-US" u="sng" dirty="0" smtClean="0"/>
              <a:t>tourist and hunters </a:t>
            </a:r>
            <a:r>
              <a:rPr lang="en-US" dirty="0" smtClean="0"/>
              <a:t>to the region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796919"/>
            <a:ext cx="1752600" cy="3123486"/>
          </a:xfrm>
          <a:prstGeom prst="rect">
            <a:avLst/>
          </a:prstGeom>
        </p:spPr>
      </p:pic>
      <p:pic>
        <p:nvPicPr>
          <p:cNvPr id="3074" name="Picture 2" descr="C:\Users\wolfa\AppData\Local\Microsoft\Windows\Temporary Internet Files\Content.IE5\GLF3YQJQ\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160" y="4255532"/>
            <a:ext cx="2360080" cy="17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Allegheny Plateau – Natural Resources </a:t>
            </a:r>
            <a:endParaRPr lang="en-US" dirty="0"/>
          </a:p>
        </p:txBody>
      </p:sp>
      <p:sp>
        <p:nvSpPr>
          <p:cNvPr id="41988" name="AutoShape 4" descr="data:image/jpeg;base64,/9j/4AAQSkZJRgABAQAAAQABAAD/2wCEAAkGBhISERUUExQVFRUWGRkYGBgXGBcXFhccGBgYGBcYFxcaHSYeGhojGhUYIC8gIycpLCwsFx4xNTAqNSYrLCkBCQoKDgwOGA8PGikcHBwpKSkpKSkpLCkpKSkpKSwsLCkpKSkpKSwsKSwpKSwpLCksKSwpLCwpKSwsKSksLCkpKf/AABEIAMkA+wMBIgACEQEDEQH/xAAcAAACAwEBAQEAAAAAAAAAAAADBAIFBgEABwj/xABGEAABAgMFBQUGAggFAwUBAAABAhEAAyEEBRIxQVFhcYGRBhMiobEyQsHR4fBSghQjM2JykrLxFTRDc6JTwtIHJJO04nT/xAAYAQEBAQEBAAAAAAAAAAAAAAABAAIDBP/EACERAQEBAAICAgMBAQAAAAAAAAABEQIhEjEDQSJRYYEy/9oADAMBAAIRAxEAPwD5A4eo6RJLA7RsMQAiaTCVxd94oSCEvKJzbItv+cWibdNw/tVEfxE+cZQfbQeyWtUtQILtoag8RlGbDrSpts5OU1YA30848u8Jqv8AUJ4sfhBrF2vsxR3c6zpG9PxeOT7gsc5JXIm91MGSSWSrg5YciYxevpqd/asW5oo4hvA+AjyFtllshi0XDapHtd3MTtCgD5tBz2enFOIJ5OHh2LKqVzH+cD7sa1g86wTEHxJKeIjgTwhSJCMDBLKf2nzFaEbXIrSgiCZQrkIJgEFUxqwHCg6bYkXFlJDgUrluiP6NXKGSnZSDBIp913RIvZlKlqCh9+sX1l7TISPGMXBHDUmnSKWbAYzeMq1spVokzhiCikUxJbV6AnLpF9ZbFZQkd4UkHPxgHQ5fGsfP7qtBlrBxBIrViWpurWNDdtsQtqKUonOhBOwAu/IExm9Ok9dLCeizTEqSECW+p8TDIZB31bzjvZ29F2NXdzSVSJhYLYs9NdFD7zgkvs5PIKyEpD6+E72Rm3ERX3kjEAhLFJYKxEnipJbPWOvGSenLlbfb6FaLrxoCgqWH/HiD73AVWKG22C1oqiVImN+G0AHotAgHZu9TIUiTaJhMpY8KswCR7J2KGo1ixvq85VmUEzV4QapUVJCVj8SaVisa48r9qax2layRNkTJRGbsUngoZxZosoIZjApPaOQsEJmoVwwk+sP2OdLV7zjlGcrXlCf6Idvl8Y8LOobhGilWVJFFHmAfjB/8OSN77vrDg8ozsuz7YfTJPLOLiXdKdv8Ax+sQN3Vzbl9Yh5FJMo7AeUNokHlBE2FTe15fWJIsSvxEbmPzhYvbsqTr9+UTly8QBqH2gg8waiOGyK/FHRZTtPWEPypHXh613QtGh6QmqWREkIkFb44Ux7BCE2iUqepPsmBiOgxFZyL4oywRwy6RZWa+Vgfq5qhuenQxnAYlBibi7u100DDNlonIyLhlNrXLygs27rLaa2c90s/6a6P/AAmMbZbxUmhqOhiwNvQtmoekFjWmbwuWbJLLQRs2HgYUwxfXZfFpKS6Uz5aKlMxioOW8JJxHk8I3teNmUsCWlUtXvIVkDuJrGWiU2QtCAsy1lB95IdI3E6HcYAL3lEMcQ5D5xZ2NS0l0KUngSH4tnBp4Uv2ky1/xIQT1AfzhCkFsQaBQ50PnE0yq/KPTrvQT7CRwcfEwWTIADCnOIPKS0Gst6TZRGCYpIByBLB82GjwJRgbRZp9Po11X93skJlzlBRSypYlkh9gJzJfL+0QFzWgl0oNMmKdNaZZGMHY7UuUoKQSN1Q/GPpPZzt2nAAsErAcuAAGG0Z84zPxN/IhPscwSzLmpVgz9kmodiCAa7xFpcV8onShZbQzse6mKQCNxIUDQ5EekM3taJk5KWSAM3SCA+mZqK7ISXcs1SCcK3T4goJJYh6gtlHSXWLMK2/sCcXilSgQalCcPPwgRYWTsypO7gS3SNB2avUTUCXNA7xI8LggKG7Vq58YsJ9mQXBQUn91cxJ8lRUyqqyXctAoX/N6g/OLSSpYFWPSI2aXgDYlK2YziI3OzkcXgy1hngVTEw7POPCadRC0i2IW+BaVYSxwkFiztTWC44gKJ24x02g7IEFxLEYkn324x7vtxgJmRwzFbup+USfGVyHQ4DlDA00fwq2asdxrFfMuxOEKIDOHTu2tsf1jRLKAh2IWksrUKqo0ANQzdesLFhMwpLNgOdXzwqFM6wplbb2eASFJdj0D6RWTbtI0jYos4YoqAXI5e75+cL/oIU5TlRgXGlebg0iTGqs52QYIGTRoZ92kEDDmHGXMebwjaLKQKg0rX4RBUGz8RECkiLEDbA5kkRIg8eJg0yVWI4Ik9KtS05KPDSHhfaiGWMQYCrKoMgMQLDhCGCO9zFi1a2O95aA2BQ4M0PIv5DEAKqKGkUIkmO4TsgOrc2hJFA8EmTU4cm6PFOkqG7fDEq26L66dIsMpqaG+rwJAG0enSH5dmC8OFl5OxHQHThBrZd0lKwlCpmLD4kzEFCklyGr7QbURjcbzeyHh2waWQC4LHcYcl2ORhZYmJV+NBQrrLUK8lCE7dYwk/qpomDYqWZavIqT5wy6LLG67L9t0paXNKUgBgoMBuBAAb0jQ2y/JalAqtKAGp+sJL1o2daU3R8eBOoY+UFSY1GK+kW29ZSAFJMxagSQZaRnl75GdHpCFs/wDUTGU4kTEFgCQRzLEFxvjNXZfBQoOApssQBB4gxcmzTbQlxKSUg5hKEjrQ+cVt+2pJfS+Vf5SQDMXUAg+Egg1BFMjALVeyZjd4cQ2KQ4+EVt2oEwCzTQGxeAmoBOhI0L5jI8YIrsn3SiwWn+HH5DF8I53lY3OOrSR2gSlLIKEcJdOgIgg7SkVM1Df7a/8AyislXOtT4Vmmi0EeoDweTdU1KnwIVRqgt5xea8VvLv4nJcs8lj4mGU30rN5Z/OR/2mKuXYh70hJ/hb4F4bs9mkVcKR/OPpF5iyQ4b1WfclnhM/8AzDCLesj2U/8AyJgUi6JR9lav5gfURM9mpR1T/Kj/AMY32xsYFNjKZmEMkEAvkK1fdkekD/w4yZqklQfCQMNQQ4OdCGdX3WG0SR4SS+E6HeE1OgoWG+I94pSgS7syTwJZVN4PSHVivttlZsKnpjBbdVOznxiSpfeEhNCplJB0Iow6M2+HJwKUITiIKPCdRhwl8Oe1vzboUShRS2EOk0Io7gnyAA/vCCq5L0GoxByHBSwIAOdXyheblsevBTAKHMARYyLMJiwDRRZQIzH4m5GEVocqSzA+MbiGLdIQrZ9jBIYMFVHy6/DZCcyQKtnsOjGo+9sWc1WTPk/rkeQ6wpKJUquYz4xIqi5lqybbU5RxV0L1EX6vCkDU1MLTFRJWpulsyIPJubFkfKDvWLi6Z6AQCDGaS1n7HrUKHygkzsNMA28o3l33rKCSSksIfk3tZlg4lBJ/ejPZ/wAfJ53Z5aMxCFpuggZR9MvMyi+Eg8Ip/wBCCnGYOzMb2jpxmsW4+eLspGTjhHBaJg9486+sXVtk4VlNCx0yO8QlOkMWIaLFKUF5TBmxhiTb0nVuP0gS7PC0yRBh1ZicCDUU3itdNsRE3dCNjmhCgVJxJ1FAeRILdIvrMZM1T4xLTT2peIjiZbekHo+1aTFzc16JcJmfzfAnQ74PabDKSHSmVNRR1yzOSxOigo0PENFeuyyzliTzCvgPWDdakzuNNarXZckODvWFcmCRDFq7erRJSEEGaks6kkhaGzJcEKBYb33RlbJd6CazGGhZ69Y1F29n7MR47ZLS/wCKSotzV4Ysw26tLB2qM1AWoSm34wQR7QJAI+hEODtGDQBm2El+BOnCKe8eyMiVIJkWkrK2OAjAFNsIyJBI5x2zdmgqVjxLCgWKcZVhoCxpWhzAaM3Ypn20SO0MrUEHl1zgR7QJGRDxmx2cVotVeB+EdHZqdop+IaLV4xpEdpAQxUnnEBbEmveD+ZMZxXZ+0fhB4FoH/g08UwK6iLasg86xrElK2JSp+I670mIylKThYBvxDMGhcHlkd+2GLQppGCuIA5ZDxB35/dYBLlkpCRtfnv3NXrHTGdKqKSomofDtDvVwRlr9Y8LL7wObCmwOkPryIzMGkykgEgvVJD5M1dKM4bKIWqUAaOCwVlStM9j+hgxaVnoriYg6NQVbFlTU+cBUgoIUKh6Pv8J5UVxiymknShBYP8DxEKWiYF0zcJIfLUsxca50h7HStvCWy0MCB7J6J2lmxAwlYpeJXExZWqWFlRKsJoX1riO/Zt0gN0WX9a2x8sqPFqx6al1qOyEV5xcybL4Vq+84rEyCW3xIKWmLKxBo9ZLAS5Yw7Z7CXyygrUWMtTIbnFfbLQQYtl2YtFZb7IQTugkNqr/SlOaw9dN44ZgcHIn5VcQlJkjCSf3j6/KGLJaEutLUwE+yFa743uOeK20TCTMWc/N1KZ+gMPWq7BgS+RDuMwd5bLlHJRHjSnbLGW8n4xbqUGI/EMJHMZbI58uWV1nDYxq7ORQjKhgC5cXFss5Sovn6whORWOjir1yoEHSXEaiX+jzCkYTriehqzMXq3xiU+4pBSohTEZAF33EEQa1OOhXbOsy5bGaZa28WNKwCdgKAskcQBSOrkCWAoLC/3pSwW/iSQlSdM4rf8GJfCTTOmXSPS7NMlkFaVFB/CWJ4Eg+kZsalOTLSCXJc/vAA9XMHC0KFVpB/eCvUJMJTEy38C1CnvhI41HygGBsm6fKH2z6rb9k7WCDLnLSpKKoUlRIQ/ukO4GykXMu3SpVoJQo+JCsYIWHw1QoAjQuCA5Y7o+Y2clBxYlJVlQUbV6xbIt8uiu8XjTVOFOFjvLwYZW3T2pQTnLJ2YsPksCGpXaB/9Mn+FSFfGMXPvbvE42KiKKq/ChBpHZBCkhQSDtdIcHXJouz03Mu/UEsUTE8U06u0G/xaXtPSMWgnRB5Yh6GJPM0Cuq4NHSduBK0AOQ2WSckVpkSUj7eGZMsJHjY7K5+FYd+Q8oVtSywSE4qBROF2DODm7fqx0EEnWjEkMpTMQHAyTQBz+Uc46ANEtDYEuANV0USlgXYnP72R6aE4yxqQmrvsIB/KRTfCspsP72jEUc4gX106xySv2nb3cixqM+O/fEBgsENXIvoCWYbnpC1nlAJG0s2vvJGTRKXMYl6565VpACHSR96ZDSJE7YWTMUNwfdUN08mgvZpf60tsJ++UAtih3Kg7nEGzqCEGo0y8oUuy0lEymoI6iKmNVaVBFnO0v8PnGdRai6dwHpDE68SZQGw/L5RXY8uHpAlpZ7wUl6/f2Yfuq1lSm1P0EZ/FBZU6It5ZrOVYg7sofGK+80/r1y95HURCZaDLGeYHmkGKq3W15mJ82MRg1ksWOWsDMd4OYC/lGcnWooUXSQoUIcjkdoiwu+3KBUl6YledfjA7yUFk4sxrqKCMmTslYb7MqalYTTUA50YZvkHjSYgyCC7vt0aMZNk5iNd2Us6rSkM57tKioaDJj1MFms3lYHeUt1Vq4BisnWeNHbbCVCmY+2ijmxuOeq42cvTOIrmrGdfvbDqpJVlnHZ1mNB9YVpay2uYmqSUk00y2Vi1l9qLQxCu7WDXxypaqsA+WbCEpWNG8bNkNS5IWXoIzeMvuNeXXVKzGWoqKEgn8ICG3gJp1BgS5DeyCx3B/KNFJukEfWIquhINVlI20d+ALwXpndZ1OHJ25RJF3g1C5Zypjwmpb3gBFnNudBqJ55oX9Y9I7Mlfsz5Z3eN+mGDSYslwWjNEqUv8AhnylE/lxn0hJVuw5yyNdRwPSLuX/AOn04pxomSplHASVkq/h8DHrFR2os9oE3/3CgqYkBHtJJASGAManY0T/AB0IAwqVlVtDs8WfKDjtWf8AqEcU19IyaSYkuYCXhyJt50sOvIEpIGWRqDru6wOzqdKfCM60IyIo75Z5N5iIghSTU1D00oAp6bvWASEmoPvV1J3gEbvSJt2TNcqJBxEg5aMzD+/pHVrOLLMBsnNR9aQBaSJhJP29K8/OCTXBBJBam+oJPIOYk8FgqS2ZHzJ5wrMAwqBetG356a+HyglqUaHYW10Z4QtZwqZlNsD+8DpwJrEbC9qH6sgOzgh9WdMVPfHHFneRZOEKcPUgEZsdeVIppxYiFlYhUdSYXCo6FQNLBP30iaPWE0TYkidlEmrvGa8pK9yP6QIz9otEWgnYrM2oHpGdmuYhDNgJK321+EN25Ixvooef9ohd0lucNWyXQHR+m+M2/Tc/ast0pIAI4OddvAQa5LxmWeYQg4kzUlKwghXhLF6ZEEA8oXt8zE1KDZSAWMgKcFvv4xr66c/d7buwTsaWNC+IcDlzisvyy+MqSRWrb9R19YLdkwKDpNACfkOsW9ksKZxwLBFNKEdYxxvTXL48v8Ziz2VaXURQDSsRM9jV8ucaC+7tMiWCJgIyYghXk4iilrJ9og8Q+Ubc7x1NgYYssrVoDaEJSglLbqekPXWQkFy3u5t7RoH2k05wjxXNkkgpirvJIbMRe2e7gqSUKDEqxPkwDsCAX1io7SXeZUtHdVKlgEkBgMKiT1GTwDwBRLRgoQVEey4KtuWcUc9YSajKJ3ylISj9YBtdTmp9pWEZto2Q3wCzy1GWKlQWzOSQWcBhzPWM4bxz0sbBfiJZBAIIr79eixF7fU2zWyVNmY098AFUMxGJsIqFuCwyCNanKMQpBFDpFtc93KmKASFF9jMN5JIA6xS4z6Z20IwqYEKcA001I3NXpC5B2Re9pbBK7xRkqCgkB2DAtRRAOeh0pwL0Ck7HOWQ2ivnGtbjbS55IUWBen7wwgA0HAHnXKBrqCE+6HzclxwdsxpQRASlgMPEpOJwWxB6lxrUnz5RxjexGwhwQ+XBusTbyFOR6s+hZjlplE1ihfQF6gaUz4DTTnA5EwkkJBPpmT9dsEJfaDkeYBqaP01iINqmPsJBObh9hHMCK20TXQHJcHZnoa8hDlqmFsgz5jeCag8+nCFFWgsW/effiYAcIjSdsmYgCA1ANu2vOKy0pi0nL8CHABdX8tGDccVdYQtCGJDZffzhYRlrpEscLy1xLFA0ZTMgiV5woFQRC8ogvbtn0Y5O3I0hZclix0P0MAs8xiNhpFmClTvrszcZxJOz0HCGLZNBltw+/KFEKpuz++cLz5pHCOcm1q3I4EQjarPhNMjDS7TSkRCnoY6OerLszawFhKiw9eP3sjeWVaU4VnNTk8Dl0DR8zs1lWVAISVHy5nIRsbH3y0tNKRSmGpFNdHyg8e+nTy2ZT/a+clcoYa1z2VEZuTdkwmgodTQRo7LYUjRyNVVPnD6ZdK+enOOni56obB2aVMQVLUwBIA2s4rqz8DGgk3ehISkJDAO2j6wldV4oUuYiWoLTmSmoSTmHFHFDzixlz1eJlAOBQ0JS4CujvGar6EROYnVwQ27KK++peOVh2F9aUKXpscGHDZ1BVQ23zgV52mUiUyiQrOmoajeYgUfOb0u7uwyk1O2PXGhSklLgVAqaBwC3CkXnaNYmpQQPaUgbz4FDzpC913euQsibLwFeFg9dfEQCCDXKOfyc7x463OPYN5SESpqhMJLYcqu4Bp1g82/hgUiUnukHEk0OJQxOMRJOxPnvh7/Apk61TphDAEpQTUOlxi31DddkY+1WjCphrXqB9esHG7GOXHvRJqhm77eHzrAO7bT451gSpxz4D4/CFlWgvGpE2cucVKLEKYCrM4GZZg3u574BaFksQl3Arm7AZ76V02R4WlJBcgVNTqC2TVJd2+sDmWvxO6FA1cEk5jMDhlujbcEklUtRA8OhAzeuZy16Hp6dLAIZxw1G3Zty2dYrtKi+ICuoc5EDN3HHWkKzcSnyLbySRm9ab/OJJW+pJNA+WWe7UN0hK1HEAQMgxIBpRnJ3584srWHqcmHh3ts+9Ip5yMILbSOWkSoTUA1d31ygcyX7znNst1K9frBO9etAHb1+cBUrSFkpMkkVGUTQnEN8HI8PP1eFJk1tIELJTXCY6lLKY5QMzAdC+2JCcNYkdWgiLKzF0v1iukTwQ2LnB5UxtaHZCjyWZtfjAygZGF7StJGbH1gRtdIJMNFXaZYDM5eEVWjYGhabMrBZUmYQWDA6n4Rphf9jrUDOVLUfbDp3qFCOhf8saq0W6VJ/arCToMyeAAfSPmksqlkKSVJUMiCQRoctxhjuVKLgO9SfmYdTX2rtyK90j8y6f8R84zF63xOn0WtSh+HJP8opE5FkAPirCtrklKmFdnCLSLcl/TbHjwMcYZlOwI95tSz+WyDWG+rcZwm/rVk0bCSkitAAGA4QlYLOZk6UgJxFS0jDQO5FCTRo+ry02tABUiUkZMkuoFVEgHWvD5cPl+Twa48dCs19WiYEhEhWNQoZikIAIDn3nLcBFDbLX3iinCozik+EDIiiX/CHfONDdtlnfpKTOmI7woNEJokMfCcVeQ55xd3FZ5CgZ0sJJWcRUGdTj2jsNG/LFw5eU02ePTP3P2Yw4JtoqpIGFNcKWdi2eLeegisvAm1W4y0BXdIw94oOKAAMniaRYdqL7mTZiZFm94EKVoAaFR3B+cXvZ24UWWWUd4ZlQSopYvrRySASOkGbVuQZViV3IlIwpZPhFQxOgagAwg7amPjVtQEzcBSaAecfYrbfqJU0JcVUhL0zLlvg+kfHZ09Sp6n9pJUNGbEacnI6RuSazy3AEAYjs2aZeor0gU6yjEW9IYtSSxVqONPlCabesZORweDOxx9NJZpJwOPGKOoguN7E1LPXdDpsyHUAgsA4pioWzOwH3jHZ9pLBMt0jCQo0LkE0Vm+lTsHCC2VS0halZd2rU5AhLkaVUUg746NFEIDEJTqMjUUBIFaklRBprxhacQxyBws2zbwiXeOpwQzpbQUAclt+e3mIHOVXL4e9men9oCnNnElyQA5FDoCAN+kVtpFOJO1g5OdM67dDDU9amrlVuba5+sBmrOBQJo+7bxd2aJlWKVTn8KxxVDw+848oUiAbfEjExDhzsozZj+/GF+70PN/rDHfMlJoWcNnsL/wDI13QvMVU0b+zQpJUkB2cGohWdZ1bH4Q2qaDXT+3nHU674gru4UNDDFnskxVEg+nrDpS+WzPKD2C1YSQrIhnoSMqh9aN1hSV33SAtInKYEHJyAW8IUdHLbt8ctspCThSxGTh6uTt2Oz7oPet4CamWAllJThUqoKq0xA7Ka7d0IoUKvCEkyUhmqdsHQn7+UBSfSvqYl323p96aQFydJCs84PYk4UEHfzqDSBhTlm4O22JKR9ndEjU0oZJBzPweF7XPCV0IyFdNYQnzEEsn1Pzh67ezU20NQpTtOZ4D4wai1nt6+/R3IHeYxgy9p6Z0zj6HYLlty0ArmKdSVCkxNCfYPhOQcn4QrP7Iiy2YTESxjCkkBVVHCcXiO3w5ClYLd/aWd3SJiTLQFlaQkgkIwpCw1Q4Jfhzjz/Lt9R04zILdd0LlK/wDdArVhWwC8WSXVSjgsWGrjZFdcva8WaQQvESzJBYFThgEp91CTX8xj139q5kwGdPmJSZZGFKUjx+JlJYlySCW35w12J7GolINotSQon2UrAUBsDHM/2G/XGcs/IWxfdm7uSmSlSMWKaApcw+0osKDYkAsAKCvE3VrPdyVqY0ST0rE7EU+FOEJaqUjICoZvvKAXhPEyUpKSXCgkitclEcPEnrHTrME96wd9zgAwIKkAqansoZQUNgBSzHYedBeljSJ6yyy5cKA8KgQCFAv9mNRfd3JJk2gFpQlzETK1LKJSkDUqK25RnrBevdAscQUEkguQlWEPh2Vdx8ox3PTWTnPKKlaU5EqbZWscTckw1RLOE5O7+kaNN9y15jA+oFRwJHnEjbrP/wBU8yt4xy5cv0PGRGf4HdSQogZMWDBQpt8QcQGYlWAOosxSGFU6uSBkVFWukQngoUnEK+HEnwsxOTj90s+/cIMuelcuWlMspKASqY/hJJKhpRn1MegK+XPdtAEgCpqQdWo+vKFrVaSCRTFq+nzziallKQxqcIbgHHrCJUMVamrvqda8fSAOJtiiHNRXd6R1NtxoYpAfXWj+XyjgSlzsDb3oPrtiMiUEklq+W2ghSMuWVEA0B8oHMmAgBsgz8/qYJPmOdrUpR6n7eILS+14g7KQ4L7KPAzkeI+MTmAio1d/i4iKZrAjQ/CIuqk0Box+/gY8FfSIqJz06a6RwLb4xAcF82+66RJSgDnQP6/WEzaCK5QWZZZhTiApRzsfbERsRJA26QayyHroztCfdq1Nc65mun3pBO+KRmesWg5MsuQTl5/eW2Bpsxr9PrAE29QzLikcn3hiLJevWJGu/CGc1NDX7YRKTKmT/AAoFPLmYLI7OTcAXMGEKLAH2iabKjMb6xrOzV1KxhLAJFWAZ65ndGbyM46W7NdhkOFqAUrePCDu3j55R9AsF0JlB9WAdt8Quiw92ucpgxUlmyohI+cWBtSWJOTE7qCCd903rqKntAo9wvikdVgHyeMgrtXYrMMKES1qwpLMChKq4hXVtkWV79qUrny5KPZUoOdVHMcAD6RhLmlS1W6YVpymLISQ4ScRq2rRx58Zztmuk/Hi2nZ64lWqb+kz0pSA2FISEhI4AZ/fDYhpqvCGRLyGhaj8NnXZCC57ES5bBJSFUFWJIHVjwi5lSiEywKYgSRuwqYdW6R04cZxnjGL32TmWsywtYCApKCxXRPvMVHQA57nimN4TECSSrvFKnqkKKR4D+uKcbP+FDO+sO9sFy02S0VLiUpPM6DafFGd7Gz3sKQRhCSqjO4CpSn4urE8N7pmyGe1dkQqzTJeQSpKwBQN7LDLaC0Yiz3Syu7Sr2qA0ABJzyL6xuL9vNSZE1IQlRJlllUYTKk7/GlY/MI+fET3BdL8FRM8ZIbt11zLMcONK6P4WWOEIfpBNW/wCMEKpgNUDqQfSI/pYGaa8R8o1Ff4tnQwJBU7qYUq/veZ1y1hW3WzEAD7ISlJoPdBHSgrmXhAzQkg+1hrspsfjCs22KW4OTk6A1bnyjYctE0khn3evq8elpKgDkGJPCmZ2ab4AFnExJFebfKJzCAM21ArqKN5wIEzlO75GjZUy48YZEytdR5cIXDYwGZ9TQZZuTsgy5ShwyGoIBr974g5MlUB3enwifeDn6bYlMQcLsM65Pz9YXMxi3kYkZmJOWX3rAJqKUjkucVGg41rufSPd82hL5AZ898SRQkMXOWm2un3pA3KvZGX31hqzWArcqGFhQbYspMgJDMQS7AZc4krRdbMS5Y1yaH1yzgJAGQDhvTrDfduKbX4V0hW02hKQcgRkwq7UL8YkRmS1ZlJD0Luzihbm/nAJqwN8Tn3piRgAYb6nrHbHdSpjO4GzU/LnGUVDrUw16fSNJdl0CXUVV+PZ/ADxzhmxXUlIYM4GjFth8tYt02U0o5z+Mc+XNqcTEx1WSQCQ6Z7BhmHCqnbQxpLolgLP5R1AinQoCRJSWc2gEHgBu2Psi4kkIUtRYAAKJOjJMc7y9OsnVXiilKCVKYB3OQEYftb2idGBBZHrV3OzhCvaXtUV0HhSCKPlU1O0sBwjF3hazNUEp1PXfwjV5Xl1PQnHErHeD2mWrYoN0zj1z2h7apQOalHrWNl2U7GS0pM2akHCxJUBrs+9YUvO4pItHe2VJQQf1iBVFfw5sdGrrkzRbIPbZ3cXtMsEf6ZfcUl2bbFzbraJLzVvhTKBbbVTDa4oPzRV3UhPfyzTKjGmTtvygHa+2ElUlLKKZWE7cRHeJH/BP80al60yeXLGNvm1LmWG04j4u8KjkRWaAqvOJ9n7YE2NOtVIJBf2gMOX8MIoQDYZ4U5BUAGq5KwUVcUdn4GLOy3WZdlnJJBws7ZPLEyo3ETEnKH7Z5b0LedtxWz9HYvMk4KswUnFMlpIb8SU9Yzk68lBNMIxVNBV9dv8AaO3vNKbw73/pzXHBKz8IQvqxKRaJqMRZMxYFBliLabGhyWrVgi9KJxpx/ic588xCFo/Ryol1JfRiW54oFKnzE0Soc0v6QlOxFRJCXMOQWuzZygSCA+zcftoH+kJYn3iAmgy2lydkRne0eA+McsvtJ4j1EdGElJfxHVw2orrrV48hsRxuoAh6tibR6kQaXnL+9TAF5fmHpEhUkFnw0L+Fx0LU846ZgOTs9RQqz20f6QFHscz8InN9vmr0MCTApnTInVjlR38oiLrUsvk3IkbWbZB5Xz/pjRWfJX8B/oVClLIsgVRIIUA+E5smhb57ocTIQHAFGoMmpQnhAZ37RP5vQwYe197okIgDJn8vXhA5xSKmm9/vSJSfbHCKy9PdgTtsvYuQnqzdBCCJSlnbtJyEBVFrYv2afvWM1D3fc4zb8xHoIv5FnCB67eBjy/d4n0EMDI8RHDlytdJMJ3ZZibRaFHIBArsAanNTxrLBZz3aiznJw1PC3xipsf8Ar8PlGksX+WV96Ijjz7b49Ki3gBUjUCeNWrhL08+Rj19W9kLGilAH8tflA7fnJ/8A6E/0rhHtP7CuJ/7YfqN/thbbbyp9nrGr7GXAVKxqFXGjty9Yxkj9pL/iH9Qj7N2S9s8T8Y756jja92ptYQlEmXo1N+aQQM29o8tsU+IypHhqCopc5uAknfV3hu+f80riv0RCds/YS/8AcX/TLjly7rc6PyLQZE6U/iYFQAzbu1qbpFBdV6qUqbNmOSZqlKahcKyBOgcDhFrfP7ZP+yf/AK6ozlzf5e1cJnxjpw/5W99L+0XwZsrCEqBVsFEJLEAb2Zzx2QOzX2ichfgKSZRlqAqAUq8JURsrXZWLG6/2sv8AgT6mKm7P83a/9xX9EdsjntvRJa5BMzHhxKUSMiQCkHWu07KwvfJlTFlZYYkoPtMoKwpCiU6ijvzbWPWz/NDgn+hEevz25f8Asyv6Yz1pvpXm7EE+CYlR48GyFM/XZCq7uWCRhypmTlnpDcj2o19l9gfesPK4zj//2Q=="/>
          <p:cNvSpPr>
            <a:spLocks noChangeAspect="1" noChangeArrowheads="1"/>
          </p:cNvSpPr>
          <p:nvPr/>
        </p:nvSpPr>
        <p:spPr bwMode="auto">
          <a:xfrm>
            <a:off x="63500" y="-925513"/>
            <a:ext cx="239077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il_fi" descr="http://www.coaleducation.org/technology/Underground/images/Joy_Mining/Longwall-F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1"/>
            <a:ext cx="4038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Natural-Gas-Drilling-Site-Lycoming-County-Pennsylva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295400"/>
            <a:ext cx="3352800" cy="2175482"/>
          </a:xfrm>
          <a:prstGeom prst="rect">
            <a:avLst/>
          </a:prstGeom>
          <a:noFill/>
        </p:spPr>
      </p:pic>
      <p:sp>
        <p:nvSpPr>
          <p:cNvPr id="41992" name="AutoShape 8" descr="data:image/jpeg;base64,/9j/4AAQSkZJRgABAQAAAQABAAD/2wCEAAkGBhQSEBQUExQUFRQVFRQUFxQUFBQVFRQUFBQVFBQUFxQXHCYfFxkkHBQUHy8gIycpLCwsFR4xNTAqNSYrLCkBCQoKDgwOFA8PFykcHB0tKSwsKSkpKSkpKSwsKSksLCkpKSkwKSwpKSkpKSwtKSksLCksNSksKSksKSwsKTUpKf/AABEIAMIBBAMBIgACEQEDEQH/xAAbAAACAwEBAQAAAAAAAAAAAAABAgADBAUGB//EADwQAAEEAAQDBQUHAQgDAAAAAAEAAgMRBBIhMQVBUQZhcYGREyKhsfAHFDJCUsHR8RUzU2JygpLhIyRD/8QAGQEBAQEBAQEAAAAAAAAAAAAAAAECAwQF/8QAKhEBAQACAQMCBQMFAAAAAAAAAAECEQMhMUESYQQTFFGhkfDxIkJicYH/2gAMAwEAAhEDEQA/APjlqBGlAUZDKjlURpAKUpHZOgqpSlZlULVA0IvRK6wd1B1WieOxmCB8Pie+vkVtDg78Q8x/C4d0ujg5Mwo7ozYfEYPm3VYDHS6vvN7wg8tdoQR5qm3JtAp548ppVhGlrdkMqMblYNVEI0oOThv1oleFRXSIKBCgRTUlcmJSFAEUEaQQhKiUEEUtREBQEFRRAKiIIoIGIQpWlqUoFARQCakAKLUE7CgJYla5WDVAjVRByghXQbEdFVfJOw060RlnZqVZhZKKbGbrO1GvDs4fFBw1Vz4r2XGiK6UcxA1VYsYsZGQdVlAXZnyvb0K5eXuRqVGNCty6aapW+CmyBaKFI2oSgrcoCnIS0gICPs0Q3RAOQK6IoUr2yaJShtSUqZ4SgoqIhFrEwagVClYUhQC0EVEF2RK5qt2SOCITKo0ohHLzQBxRpAotKgeFPLsqr1VgRFTVY0pnMpPEzUFBfDwiSd4bE0ucemgrqTsF6bBfZo1tfeMQGk/lYL8sx/hcvhnaiWH3I8rL/S0Fx8zZtPM/GSvzkznoadt4Uu+PFub3D1a8PRw9g8I0/ie//dQ+AC62H7I4TnGD4uP8ry+HxmLYNHTebCf2XQh7QYkDWXbk5gtdZ8Hne1iXlxnh6WPspg/8GP5/Naj2fwVDLhomnns6/hovNs7YYnTWMDrkBPzXbx3aojDMyYrNJQJj+7ZW2SLAf3a680+k5IfNxXHgWG5Qxf8AAfwss3AYOWHZ5Rj+Fwpe0mKOzz/tYVklxWMeKuY+DSE+jy85SJ86eI18T7LREGomM7zQ+AXgeMYZkchaw2BvRsAr08nAcXLeYSa/qeG/ALzON4YY5CywTpeWzqeS48nHMP7ttzLfhhCZrV7vs/8AZw57Q+fQHXKdNO/n8l6FvZLBj3bhvplbfx1XHa6fJi3RVL6hxj7NwI/aximmxmaSW30LbJHl6L53xDAvifleKPI8iORB5hVNaZWu7lYK+t0lhMCEQkrVnIW10dhZHBFhmlPmKranAKAFVlWpSgRRHKoitGe0zWWh7LTvQYfgjIOZWyRzVpcR9fBVvCCoBHKmYrHxjl0QCMIOKYnTVDLzUC3orYwa3pVErVCdNEHIdI+KQPBNg2CvpfZXjX3hocd9j4rw5w4e0g+S9V9n3DHMaSeZ2Styvo+DulubH3D0CzYIdy3sCztpI4AOQO+4HNPl02A8groiOYXUmEXsgQ05j3H+i1LUcF7TypZp2ldGT4LJMoriYmPXcjQ7daNBcLs72bYx8uMxFZWuOQHYZRq8/svR41i8329xRGAyNNAC9ObnHmkR4rtj9oU2JkcyJxjhGgDTRf3kjl3LyRzb+9fXVdGLDAAVvzKJCrO3Y7H/AGgTYR4bI5z4ToWkkloO5H8L3nazgjMThxLHRDhma4cidQfA7FfJpsOHDTQ/NfSPsq4gZcLNh36+zOnc196eRB9UqyvnjmVYO408OqjWrqcfwuTESDvv11Pxtc0BVlshGhWOWLVXwyUlmdaMsoRJRIQpGktVuVw2SuagqUT0oitkSDo9U7hRtTOjCt0Z1QAtXtl6qtzemnNBUGJ2sJ+uqB/qrM+315fFFVyBKDScm/rb+Ur41Au61xxgVaysC37gIlJDF71DqB5Er6dwDDBrGhfO+FtzTtHevqPCo6AUreLs4dq2RBZWODRZ2GqswWLL3EBpAABzGhd6gVummm5gWg4h5blLjl6Ln8PxbnTFhyVTrGpIIsNPgSFa6WUMsNicAcxkzFtMBDTbLJ3zeg6rpOOp6oL2rPI1PjcWGEAgudka5wYC4MsXRKQyAgEagix4LFxs7rtz8Y3ReL7Vx5sO8Hl+y9zONF5rjuH91w8VB8oMZCJZfirMQ2nEdDSIdotOTM1uq9x9lGGIlxLuWRg87cV5INz7D3tqrf8A7X0Xh0Q4bw18kmj3DMRzzEU1vyUrWLwfaTEZsXMRtnI9NFzHlK15Js7kknxOpRcxVKdj0XhLGtMkWmiIxFKrXNS5EUWtVb1dnpI9BnKKJURpujbYQA9VfhmbqyWAAX9aI57ZXNpKN75K3fy+KUtRRFbhGhab2Wl7DkqnmkB2P1v4pHOF1/VTN9BEkk3ugj4xyVsPr80jWmrWjDN7tR331Qbuz8P/ALHkvpvDngUOdX5L5z2dH/nd4BfQYWOpjox74cNTVVWubr4KSbrc7NrMVkkr3nte7LlGpaSBt3Vv0WvCYSQEEU2jqCc2ZvKwNipgcMGDTc1ZrVxAqyugHLVy+y6SLAF0l56BeH0GtA0Nht715rViex+7i91GT2hAOv8Ao2/CuSO0kZjldG6zE0k6EeBF7i157g3bLEl8cJeS10jd9TWazrV9V6cOLkyly7aYuWO5Hpccx7HPLQwh4A952XK7Yb7j+Fkx8jnGJj35WtjolhyZsgAq/ivJ9vO0OeYsBtrLAAP5uZ/byWmftOzD4aBkjPavMbXODvyg6i7G9Lf0+cxxs62+GfXN12Rjg2NpcS4FzgHVZyi6ca323WPijQWWNQRuOa0zZnZJGttoZbWCgQXN0u9KorPNGRG1vOqodd6C8eUnd1j5PxpmWZ3r6qmCJziGtFkmgALNrs8U4a6XFCNgt7qA7uq9pg+GYbhUHtZiC+tzvf6WhZZ1usnZjsgzDN+8YotBAzBp2Z3nvXju2Paw4+bKyxBGfdH6j+oj5LN2n7YTcQflFsiB0YPm7qe5c6HD5Boi26Id1Y02jLDzVTFWVtaq32pVLpErpUNL5ZAs+dKSi1BYBzQerGx2jJBSIyUorDEojW22F+Uq+R9+CqmarcPETt9fVhGCMZr+ysbQ3TOZR+vharcw/JAmb0/lUvItR9jYpMnxRV4eK5X9FOyK3ev/AEpEKH15K+J18vE9OSIV8WX0/qnicArXw2kEeh70Rr4C6sQ7wC+kcOdovlvCZMuKAPNvyX0nheKaSWg+80AkdM23yWa7Ts9BE5cbinaeN0GIbGSXsbl8cxy2PilxvaARSsjqw/d16M5eeoXC4Xwhwa+QuYInBtuddFtk+71O3qvZwcOOvVn7a9+rlnne0ZuEyl0M5ccod7OIcrNl1D0XU7P8HfETK+hka7I17g0ucQQDryF7rqcOwz8mWJrYY7ze0kAzuJ/M1v5fNajgMOwZ3kzvHU53Eno0L18nxG/VJ5/7/DnjhrTx7+DRF5e97L3ygueCehIGyTHYaJ7xJK8O1FtY1/vHkNRo1erxHG4spa1ph6ODWEjyXK4lNI1mbM2Rh2JAIPdtoe5bx5Msr1mv3/pmyTyx8LxropZZ5nOEZGVrdfeOh0byAHzXdxc9AOB6OB+IK8fDiY3PcC1md1ZDI52UOGzXUdulrtMdK2A+2Nutx3BpvIWF4/i8JLvtXXiy3HW4fg48MJMa8gXYD+QAFurv1XyjjmPm4lO6Q2Imkhg5Bvh1K7P2gdpXSMiwrD7oaM1aAnn6n5LzUIkAAaaobAj9ivE62tMeALBQCv8AujtdFVDjpx+Jucd4/dXO4i7/AAXeuirn1Uuwzul+C58zKP18V0v7Xdzh9LVU+MjeNWPB7gizbLEzMD1SugKaEU4FrgR3+6fDVdIY6Ju5s9AL270NuSISnZHS6E3EGO/C/L3FopLDxKM6PAB6jY/whuq4CL1XSiwgJWX2kJNh4HcdlugxUfJzfUIxVT+HsJ3I8lFoM7T+b4hBE2wBuvKwP300TxPoJMpv62KvliAF/XJFZyM2v16phDy+uijTW3VX4f3tzp+6KwGA9NCkliog8l1/YWe76tUyYSz3BDbKHWQAtUMVD68VdHCAPh+6EkgaEQSFXI8NHw/lYpsasOIxxcjUjTPjMs0T++j4H6C9vhsb7J7Z6JYWhklaloFlr65gWQfFfM5jmXu+x3EM8Yvce6fkkunSTo6PBMTCJHOB9q4utkTDYof/AEeXaN8yu1isZXvS6nL7hYWuijPINHNw6keC4z+zRaHPbIM17v8A0nkT4laoezMrZQ0awmg6jVNI1Fd3IhfQmXHld3JxsynSQmO48aBLvaNsfiGljq3kVRxDihLA+La/e1/CeXl0K6+B7FBpeHvzMcKAAog3Yd4j90/B+ybo5H+0LHROaWULtwvSxypd5z8GM6Xt+XP0Z3u4UPEzioyw17YC2nnIBu3/AFV6rBw7jhhcWyaxONPb05Zh/mC7rOx0seKa5hb7Nrw4OunAA3RHM1oru0nYwTSe0jcGEn3gbynvFc1b8Rwz+nfS/gnHl38vGdqeGuhl6sd7zHci0/uujwrjDpcKWk29hDL6g/hvw/Zen4zwVsuGEJNljQGu5gtFWvCmB2DgkLqzuOgBuq0HzXg5eacmPXu9GOPpef4065386OX00WNE677nU+JUteVsA4o+0PU+qFKKhvbu/U71KYYt4/M71KqUpQXffn/qKccSf1H/ABb/AAs1KUiajV/aTujT4tChx97sZ8R+6y0pSGo1tx7f8JvqUfvUZ3jPk7+QsVKUhqNofD+l482qLFlUQ09WISHXojKSTVaLb7AndRwa3RVwc+bCk0tOHw4YAequdK2lzMXxLU10RXQdMB9fFVHEC9PNcOTiB5LM+cnn5I1MXbxXFWt0Bs938rkT48uKzqUjUkBziUKTUpSNFpdfsvjfZzVydr5hcvKoxxaQ5pog2D3oPseDntu9ab9O9Ut4y9rf7yMm6GataNGiNOu/cvH8I7aloAkjBPUHIT5HQr0OD7XYUkZo3NPfG1w9QumGN+20t93bi4nNbvw+6LILSHa1l0v/AFa9y6mBxbnNt1Dm2ubSAQavTc+i4be0eBLSM8YB3BY5t/8ASsw/H8Ewe7JG3Sr94mulnkmWNvbG/osvu0Yrirw6QCvdy1Q/UavXc67LnS8Qke6Fgc5zi7UN0caly/hA10BsDvKaTtLggHDM12Y2TkcXXd6OOoWPGduoBWRshoUMrGsoVW+nqtTH/Gpb7tzpP72QnQXG3ej718+YAGy+d9rcaXPDeQ1/hdLinaqaQHIwRt/UTmI8CdPS15KWySXEkk6k81yylndraohBNSlLKFpTKnARAQV5VKVlKZVTaulKVmVClAiCsDB1QMfeqEpCk+VDKgVRMoor2E+P0Neq50s4GpNn60WafHkihoFkL1XKRpnxxdssbiSiVKRolIgJ6UAQJSifKplQLlUpOAogSkwYnATUguwuMczSmuH6XtDh6HbyXQh4hB+fD0escjm/A2uUClc9WZWdqO799wn6Jx/va75p/wC08OB7rZq7zGPjRXAaLUeunzs/ump9nUfxiMHSIkf5pT+wCpm42T+CONneAXO9XErlEKLN5Mr3q6i2SQuNkknvVRKIQIWFJSBCYhBAFKTKUikRTUoWoFUtEBGkQApSJKCKGVTKjaBKAhgUS0og0KI0oGIyCialEAARpG1AUQKUypkAUAATZEc1IFyCBMQoxqDkEVaJUDQimaleEWlWZERmKVXOYqy1GkBRtKiAghQpNSgaiFyqZUxUpFQGkr3JkLQJlRRISoAQgmpSkCqJqRQJSKKiKvBRtRFGClyARpMAgIClIFHMggZqldSdmxSUgACsagEUEJQpSk7QgAalcxW2FW91oKlpg9e5VMYVpaK3RKplZqVQWq9xtVlqKryIZVYoXoqsI2jmU0QC1LUpSkClBFGkAClJg1EtQJSFJyEqAFFSkaQClEaUQWhQqKIiBEbKKIgBFBRFMEqiiCNTFRREMEUVEAKVyiiCxnJDEn3lFEFajkFEAKUqKIoIFRRFEIqKIFCKiiAsURUQKUCoogiZRRAFFFEH/9k="/>
          <p:cNvSpPr>
            <a:spLocks noChangeAspect="1" noChangeArrowheads="1"/>
          </p:cNvSpPr>
          <p:nvPr/>
        </p:nvSpPr>
        <p:spPr bwMode="auto">
          <a:xfrm>
            <a:off x="63500" y="-895350"/>
            <a:ext cx="2476500" cy="18478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94" name="Picture 10" descr="http://www.lakewoodmuseumstore.com/images/item_images/pitcher_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800600"/>
            <a:ext cx="2546791" cy="1905000"/>
          </a:xfrm>
          <a:prstGeom prst="rect">
            <a:avLst/>
          </a:prstGeom>
          <a:noFill/>
        </p:spPr>
      </p:pic>
      <p:sp>
        <p:nvSpPr>
          <p:cNvPr id="41996" name="AutoShape 12" descr="data:image/jpeg;base64,/9j/4AAQSkZJRgABAQAAAQABAAD/2wCEAAkGBhQSERUUExQVFRUVFxcXFxcUFRQUFxUXFBgWFBUXFxcXHSYeFxkkHBUUHy8gIycpLCwsFR4xNTAqNSYrLCkBCQoKDgwOGg8PGiwkHyQsLCwvLCwpLCksKSksLCwsKSwsLCwsLCwsLCwpKSwsLCwsKSwsNCwsLCksLCwsLCwsLP/AABEIAMQBAQMBIgACEQEDEQH/xAAcAAAABwEBAAAAAAAAAAAAAAAAAQIDBAUGBwj/xABFEAACAQIEAgcECAMHAgcBAAABAhEAAwQSITEFQQYTIlFhcZEygaGxBxQjQlJywdFikvAVM4KisuHxJFMWQ2Nzg5PCNf/EABoBAAIDAQEAAAAAAAAAAAAAAAABAgMEBQb/xAAuEQACAgEDAwIFBAIDAAAAAAAAAQIRAxIhMQRBURNhBSKBkfBxobHRMuEUI8H/2gAMAwEAAhEDEQA/ANlwXG3D1k3HPbbd2Ma+dWoxLfib+Y/vWb4diMiMSYBvQTtlDGJnlrAnlNSL1hlYtadwV3VndluMBmKdonKY5iNSJnUVJItL/wCst+Jv5jR/WG/E38xqH9ZULnJhcuYk6QsTJ91Kw1/MoaCMwBhtCJ11HI+FAiZ9Yb8TeppS4hvxH1NRyw5n+jtQa7A0GaDEAidxO5jSZoAlfWG/EfU0fXt+I+ppgNSg1AD4vN+I+ppYut3n1NZi9duKUKoHi7luXLZbMVGYGVifaChoJA7W0aX2GEKNSeeszqSY110mI8KGgJfXH8R9TR9ce8+ppmaj4ridu37bCcrMF5kIpdo8YBMeFICWuLkkZ9RuM2vpNL60959TWU4UzJZtddnz3CWt5XAUm6GcDQhiwD9okHUE7aVdcMxhugvpkJi2Y1cLo1z8rGY8ADz0co0BZi6e8+poxdPefU0wt0d43jfmNx51GxeNIuW7aQWY5mnUJaX2m8ySFHiZ+6ajQFkLh7z6mh1h7z602DShSAX1h7zR9Ye8+tNzRmgBfWHvPrQ6w959aRNCkA4HPfRG4e80maImmArOe8+podYe8+tJoqYCs57z60XWHvPqaKiNABm4e8+podae8+tIIohQA4Lp7z6mnMK5zjU+pqPNPYP2xQDLKhQoUFZy3hli6wuBHRQWYQ9vODMzIkfP3VP4dw1kGUi0o2PVh5I5iWPZnwmm+j+1z87fM1bCpJ7UWmebhOa4bZctl7d1jrmJYvatkd0hSV/DbUbMIY+t4YFEuYpItggqZlnY9ovmGo1bsxqXM6AAagKBOm+/jyrkXH//AOjc/wDfHzFRnlaOh0PSx6mUoybVK9jfYe2qlLa4i31vZJ6zNncqSwYK0TmJPlJidIRxHq7bEXsUtt8rhPaXIbjEsVJ3OXKufcQ3fpQfSp/fWTzyN/qqo6QcRa/hsIzmWAvISd2yMgBPjEVB5nbRqwfDo5Y4526lf05/o3t27Za2Li30Wyr5iVByBgALag/hBUEnc5Y0k0/g+P4W3ZVfrKQNM2Y6kat2o1Osn83LSmug1oNw+0rCQwuAg7EG44IqPiuji3cFYw407BKnuuZCwJ8yTPgTUnNtGP0cKyShJvaVduN9+PYdwOKw83srWb9mTcJ3e1nJLAkjtJmzEGQRJGsTT2Hexf1+sq9q0rEjNmAzEx1jvoVCHLB3kzMCud9E+Mtg8WM+ikm3dB5CYk+KkT61N6aP1KWsNb0tk3bpA2ZmvXFWe+FUAVH1nVm6XwyKyrGm9+H7d/z3NrwzGWbY+sNezoiZOtCXWUtM3WL5YJZsuvKAogb2nDuKAhrhBNm6Rct3I0ysqqVcbqQVO+kEc5FQPo/thuHWlYAgi4CDsQXcEGpWI4ZbtYQYYkFGJtrmjRWZm581TNB71FT1N7s5uTFjjN41dqVfTfcgYe3h8TduWrVxcy2wqojErbtFx1oVhIDPopyeyuUd9K4l1Vm4OtxFtCGZ1FwMNlC2QBsETWFHMhjJEVz7o5ijguIqGIhXNpyDoVY5Z8vZb3V0fprwL63bFse2qXHt/nU29PeJHvqCzSaNWfo8eHNGLb0tchcN4na1u/WrLW7RcsUDQvWmVUk7AQ3a3bSYinsB1N6495L4uRczSkmOwbVu3PIAO8Aak3CdzXN+gXHfq2KyXP7q99ncB2EmFJ8iSD4Ma6r0f4YlvC2rYUQBMeMkz50QyuRDrekj0za37V+nf7f+jXR3AsD1jNIAKJ4yxa7cjYZ32j7qLEDe/mm1025UoVNu2c0VRzSZqNxG6RauEaEI5B7iFJFRAk5qVNeUh0+4gNfrmI/+1v3r1Hw1ybNskyTbQknmSoJNTlGhJ2ShQmkzRzURhzRE0QNCaADmimiJoTQAZNJoTRTTAOncH7Y99M07g/bHv+VIGWlChQplZzjo/tc/O3zq1Wqro8ezc/OfnVoKaLRRNc44r0UxVzFveWz2WuZxL2gYBB/F4V0ejFRlHUaum6qfTtuCW+25j+lvR2/jb9sqvVoikFrjLuxkwqkkxpTPSfoS5w9hMOM/UhgQSAzZyGLCdJkHTxrcA0qo6FuWQ6/LDQo1UeF/f3M70QN21hktPYuq6Ft8oUyxYHNm037uXOlY/wCspdw4tWS9uzOc57a58yZDlBaREk6xrWiFKqVFT6i8jnpW9+e/19zn/S/oVcv4lblhP74faZiAEYRJYidxG06g99S+JdALlzC2kNxGvWQQpAZQyMcxRiSdQToYH61t1owajoRcviOZRjFP/H8/jYoOiIu2MMtm5ZuB0LbZSrAsWBD5oG/PuqOv11sXbe5ZzWUzzDWd7k6gFtQoygTqQCecDVA0c06Kf+T80paVcr89+a3ObdM+h2IxGKa5Ys9kqoJL2lllEEgZpAgLv3VeYW/jxdwzPhiVt22S7FyzLlsozL2v4FOvea1s0oGo6KdlsuulKEYSinSpc+K8nNelPQC7dxmawoCXe2xYwtt/vgx37wJ3PdW/4Hgns2Et3GV2RQuZQVkAQJkmT46eVTaOiMEm2ivN1eTNCOOXCFUqaRNROJ8TTD2mu3DlVRJ8TsAPEmAPOpmQl3b6qCWIAGpJIAHmTtWF6YfSfhbVi6lq4ty6UZU3ySRl1OkjU7Vzj6QunV/Gvktnq7A2TN2ie9uU1jbvDNAVJY85EVsxdM5clUslEa5bt5mgvljsyFkn+LWI8q9D9EfpMwt6zaS5cW3dCKrDXJmAAOVtdNOdeezgn7vlSPqzDUaHzAq/J0qqyKmeu1vgiQQQdiDIPl30BiV768/dBvpAuYUZL5L2e4GWB71H6V2DA49LyLctsGVhIIPr5EGQfEVxuqlLA+NjRjSmjSK1DNVTh8VlOp0NO3MU52gfE1CPURkiTgywmhmqtGMYb1Lw+IzCashljJ0JxaH5oFqTNCriIqaewftj+uVR6ewXtj30A+C2oUKFBWc36P8Asv8Anb51aiqro97L/nPzq0potFClCkUoUAKFKFJoxQIWKUKQDSgaADeYMRMGJ2nlMcprjFzpVibHE+uxJjq2yNbG/VkEMANssGR4gE6612PFYjIjPBbKpOVRLGBMAcya4D0g4s2KxD3X0JMAdwGgFUZZaUdHocXqNprY6OPplwpEqjkfxFU+dMp9NuGJjqm/nX5kRXHFSHZeUyPI1La0O4elReWiePo1JPjbzf8AZ2Sz9MeCPtdYvkuf4jSs70Z6aYq5xElAbgvtBtToFGxB+7lHOucYe2P5SW8OYFbf6NeO/V8YAUzC8BbMCWXWQRGsTuP2qDyNySLcfTKGKcqTbX5+ex3KjpM0JrUcYUTXG/pb6Wq+IGGFyFtDtgTBuNrrH4REfmauscV4gLNi5dba2jOf8ILfpXlcYs3sUblw6u5czzJMxVuJfOiE3SLlrROsNy5Hb3imRcA3MecDuJ38QauHxIC1keLYzPcjkPnzrrzyLFGzHFa3RaNcU7MD6eIpLL+vLzPziqjAX8lxTymD5GtbaxGlPDl9WNimtDKFriqSC3rpXQPod47Fy5hnabZGa0JEK4JLgc+0DP8Ah8a550hAzgjuj0/5pzohxE2cXbccmB9DNczq4KbeNr87GnFLZSPTCJzPu8qUysdqfF0MA3IgEeR1po3SxgaDme6vPzkoqkbl5GHBG5FDC4ggnKNCNztQvWl56/L/AHpt72kCoxTjUpbV9x8k1cceYFTEeaoDdNTeHYqTH9aVqw9RqlpZCUKVloTT2C9sUxT2BP2greUlxQoUKCBzXo+ey/5z86taqej/ALDfmPzq1potFTRg0mjFMQqaUDSKMUAOTSgabmlA0AOTXGfpG6s45hbUKVUZ4+841J89Y/wmuyVi+n3RAXlOItCL1sSQP/MVdTP8Q76ozJuOxt6HJGGX5u5xvEr21PfP7/vSb+II5D41Y8Yw4DKy+y0MvkwOnuMj3VVY7Qaf1yrHjamkdfPcFKUf1/YewbSsnmfgNBXV/ocs2it5so65WAzbkIw0A7tQ0xvpXLsLYMKoEnQR410PoTxY4E5LmHhLkZ7wJLSDAnkVE+yuwM61PG1rsp6q1gUO+3+zrINVPSbhd3EWctnEPh3BzB05wD2Wggx5GrNTRPsfI1uut0cA4p0x4vxLD2LuHxTq9u4mVbgWQ4kSM2hVonfv8Qa5glsnYE+QmvQX0m8PF3ht4kapDjwykT8K8+LSxS9XevsKa0lrYvEW4YmQOYI/5qpNL60959TRE1qyZNcUvBVGNNsIVbf2hCjXltNVYMU6l9p9pvU1d08njbS7inFS5E4rEFzJ91IsXMrA9xml3CSdT60oqAD5UpYZTlKUnwNNJUdm4X9JzXbNu1hMJexNxEQOfZRWAA1InTTckVv+HPduWkN1FtuRLIpzKp7p51D6A8EXDcPw6AAFra3H01L3AHYnvOseQFaQqB4fOuNJQXC3/c0psrjhO80S4IE99P3r6+JphsWdhp5VRo1c7FlicRaIEBflUW0rKQ0gfGnXRjrUd7LVXNRTtWNbllhMbm0O9WWBPbFZfCkh/h61psB/eCtnTZXkjuVzVF5QoUK1FBzTo+ew35j86tAaqej57DfmPzqzmmi0cBoxTYNHmpiHJoTSJowaQDgNKFNzSs1ADoNHUS9jkT2mA/ruFC3xG2y5g6x3kxHnO1LUuAOTdOeDCy9xAOyrrcTwS8dR5BwfWsLjxIHiR86699KVsdUlzQ5g1uRzBKXF8/Yb1rlDDt2+fbXTyM/pXPUdE3+tneWT1unt+KNl0a4Oq21xF0aNcKJJgdgdpj3yxAH5TVl0hxoKspDEqvWAqIAVWC5VO2pAFbT+yhawVu3oOrVdT3x2z/mY1gel2AkIBmYhtWJjRyQi/wAREHynxolDQ/oZvW9abk/P7djofBOOf9JZJEsUE66CNBrz0AqfZ4yCe0sDvFU2AwOVUtgeyoUe4AVKdIJHIc6ol1OW7XBi0RB0ls9ZgsSg1my59FJ/SvMq16ZySrrO6Eeqn9682XLJBI7iQfcYrqdD/wBkbXYz5VTGurn50Uc6URSIrXki1K0ipBil2xSAtPotaukxuUra2FJimGlJtWSxCjdiqjzJApTiKtehuD63HYVORv2yfJTnb4A1p6ylFv2IxPTOEbKuQbIAo8gAKTfucudAYnKTpGx/r0qM2Ik9/lXmTWgZDQWR3UmT/WtEzf8AFRa8kiTOk1FvKTuR5CmXuxTL3T/xWebj3JIXbuhXHgZrRcLuAuCKyj/1rVn0cvkXlFQ6XOozca2bDJG1Zt6FChXYMhzDgB7DfmPzqzBqr4D7DfmPzqymmi0XNFNFmoppiHJowabmlTSAcmmcXiMiEjfl5kgD4mlg03ibeZSP6kaj5VGV06GuTP8ACbNx5OebpUOQSwRA85RC+0xAMk+OwgVC42SrQ7Kg6y0h7KkdoQwAbkQZnwNXfCryoSDoRAM6EgTkPz989xqfi8El0QwnxG9YljU1s9y3Vpe/Bzzpjeu3rJtW7LlLN1CWEEH7Ny3ZX2YzL6+FY3hABxFtSobM6gSSMpJAzabx3Vvem/Ezg7mGs4b2mZ7tzMxMjsqGYz3g/wAorn//AIgNzF9eyqDnUkLoOyQPWBJPMzTWOUeTZgyr03DydQe+9rE5b5LK+ZSWMhSBKspPI7e8eVVuPxtm7iMPJzZWzaNoI2LDYnfx091X3TBVPV3J0aR57Mp08zWUxcZgRvOnPepZI7lEJWrNs3GI9hS8SOzAHqabw3G1uFldSjgBiJDaaidNjpt405wHAsbIuNq7T4dkEgRyBO/pQxGEVbof7zKyGQNhDgeMZW9axuGl6ZLbyK12JqbedeeuPWOrxF9dst1x/mMV6BwclAPwyvnlJA+AFcY+knAdXxC9p7YW4P8AEon4g10fhjrK4exnzLazKzNGLc0hWpatXpMTjNKzIwRSs5iKbJ11pZq2Et2ARNbf6JMAHx6MSItpdf3kLbA8/tD6ViGXSuu/Qtwwi3euke1kQHyzO3+pPSuf8QnUGTxq2dDv3NY38T+1JUmk3VhtI8TP6U27zXnbrdmuh03O6iJpsGN/+KQ9zmfcO7/enq23ANjTVxqDN+5ppVlpPI/L5a1hzSpUicSa1uF2p7gQ+3t+etRutOoOvd/XpU/gNr7VT4j51LFFSkkhSezNnQo4oV2jIct4Eew3mfnVhmqv4GPsz5n504+KMhQGznkRoAPaM7Eagb8xRdFyi3wTZoTTBvgLJI0BJ92/zFCzeJGuh7pB93mNj4g07CnySA1GGqFjMTlBMxAkf7+HeaLD4pidQQMoOsAqSTC+JiPfpSseh1ZYBqAamVvDTUa7eNIx9g3LbKrlCwgMACVPfB3pkCHxvBq4zC4tu4JysYIM7qy/eUwNPfvWdw/Si/YfLdss1uNXtnrFEaSDuV8DqPGoPEui+OzbJdH4rdw22/kfT0NV1jA8QstmVLq66jqusB88hj31mnjt2uS+MlVPcPjHA7t5nxdrENfkQAttWuADXLlkTHcAD4Vz3D3csnnroVJ9ddK6vh8QXYv1NyxeUSzdU6q4H41IAce/MORpjj3Ry1jR1ls5b6+0AWAueB0BM8njXY+FccjT0yHW+xScJ6V3b1gW72q2m7BjWAACPIDWrnh/2htvBUFm0In2AhPrm+Bo+jPRkQ+e2Y0Cg6DJvuTOpAmd4itG2EGVcgVcpaRlXnA0hvOpuOrca22L3g9//pkPMKB76q8biZvon4Va4/gI6tfeZf3KaZ4Viit02hLSC2Ucgsbk6DUgT467CrLh/Anzl2ibjB3kzsIRBAjKPPv76g05rjgg6ix3DqyqAdDufMkk/OubfS5w45rN6N1NsnyOYfAt6V1y5hXH4fjVB026JvjcI1pMueVZCxgSDzMaaE0unjkhmU3dEJuLjR5zXenrdaDjn0e43DKz3LUoolmtsrgAcyAZA8YrNpc0iu5iyLFKuxmasUzUuKanWtHZ6G3DYW9cbq1cwvYuOTOoJCjsjxNaI5f8myLKEGYHjFehOi2BFjA2E1By5jqRq+usb6RXGeEdFrgx1qw43IMiYZZ1YTy0O8EEEHau93EAEnRQNB4DYVyeuzaqRdij3GOtEa0asdz7h3f703bbN2iIHIfqaFy4eW50Hn+w3rlp38z+n5/BoF5p8h8T/tTWaW8tT+n6n3UptBHdTNvafxGfdsPh86be9fcBwGS3gB8T/tT/AA672iO//n96j4X2rnko+dDCtDe+q+Jxl7v+Q5TRanDrO1T+Ff3i+Y+YqHmqXwxvtV8x8xXTjFR4RS+DVUKKjqZWcz4Nb+zPmafOBEky2og68u6Ykb8jQ4TC2iSQBJ30p18YvIM3kIHq0CjYuTa4I44aojfSIE6aRGnuHpQscPVDoOQHpP7n1p04huSerR8gaT1j/hX1J/So2h6pPawNhwdySJBgnSREe7QGO+kvglJJM6kE675RA9w386Ubjdy+podceY+NGpAnJcCbeBRSCAdNvQL8h8T31IimRiB3Gh9aXmY8wR8adoTt8jyilRTKXgdiD5U4LlFkRrF423byh2C52CKD95jyA56AnyFZu5i7TXCE0ALrOmhXL2hG28x4Uzxzji/WraqnWPqqDkBu7kwQo033OXTnUM4Pqg2VcoLs2pgS5kmYmKw58iktuVwW40afDw9qWmfAkQdiBB2kE++kYXh4CsO0Rv2nYn3TUPDYgLbEsV5+zPj+tP4PFoZm5I8iP1q7E7irJNMr8Wty3ft3VIAQ+zoSyHS4CB93UGeR7+W0F0wCp31B865tcxl6/dviy4RbDZe2ufMQDJJ0yLpvvW16KY/r8HauEQSuo7o008O6pwfzULLBpWWjYtjzpy3eY86Z6unrYq4znNPpn6RdXaTCoYa72rnfkU6D3sP8prjYNdI+lvDdZiM6qSbVtesOkBXci3ud5zeorBYfhrXLgRO0Tz2A5a92ulEJXwEo1uyKDW/4rxN8Zw+wtlbjOrBbuUNoUUBdQIgzOndTWC+j9RlLv1j87aMsnwH+9Xli4ty6bSLkyKWKnTQCW7Knl5afGtMIXTe9blMp+CX9H1p7tw3rp1w6CwpI+9qX1jUjWT/FW3xNwtAOw1/MeU+HhzrCcK4s9rMFCAFsx3YbkEmSI0jaa03DeLi8uY6e/Q98c9K5vU9PkUnKrRox5I1RYG730pG0zHfl4CowdX2Igbxz8KF2/NYdTT1SLtnwKuPPvNLuNTNq6Ade7T30m5eBOkmpqM5K0uSLnFDti7BaeZEVJwlmTPKmsJilWZB9Kn2MSrbH96uxYHS1diLyJ8DwapfCj9qvmPmKgtcA51I4PiVN5QDOo+YraQbRtKFChTIHG8NhMbZts4a1eAO7W3DDvnK/yEUvB9KLrb2EaN+ruw38rqDWv4QPsz5momP4OpOZQJ8N/d+1UztK4lyKpOkqx27N9P8A484HvQmlp0hsH/zAPzAr/qFM4i8LftgjxAPyGtIXE27gnMrDxg1m9clpJlzidsLmzqR/CQx9wFKTFAxsJ7zBqg4ng7ZXsokyNQo25ioC4ddIQwe5mTXyJquWd9go2iOmYKTqdtjJ7tNvfUi9hAokkDz0+dYI4dBcGYsNRu+u+kH+tquv7EsH2gH/ADszfCacc+24UwsXxrCq2Vbguv8Agtfat/kkD3kVV4/jF1UZ2ti2gGiEg3HPIGNFk+dXgwqWxCBVXuUBR8KiY3gn1tQAYCmc3InbQc/Opeo57RB7HM+E4u99dW9dY9omYJyjskKCOQE10HDnrQGAKFhqWABBGhgka+BGlTMF0OSwuYDO666gRA5Ad/7VEx/ELbmOsC6RDAqR36GnLDqalMMadFkjsqhVGgEasGPvJgk0dq6/NB7gv71l8bg0uffHuI/Typ3C2MgADiAZJJJPu7qu1Fuka6S9GTdvrdWVW6yJeGbLIZgufsnkNwfOuq4DD27aBYgAAAeA0rB3OIpHtfGtDwnjQur3EaTyPkedTg1ZDLbSNCRboruSNKrjcpq7i8vOrbM1HNOn2DuniHV2NTetAZSFKFSWz555AgnwO2tQuAdHHw+IvWGKMGS2ys3ZDCWmAd4Yxz1jSuiYp1nOxUGIkkDTeJPKqXEcYstfRA9ssEZycufKsqukaSSfhVMHNZaS2LMjTgC/wVeqU75Ro1t1bKdzmRo+VV17AKZzLcduYVRZUAaktcYz6VfcQsqbf3SdRovVP5T7NwVUXOHZQW6m4JgEvcW0NIAzMupAAremZaHk4epAhCpH4Hk/EQaiYxrlp0AViXMSxhoHLuAkzynbzuOHWbbIP7sxztFmg/mkeFV3HLIF21zGYTmZivhMnU9w8JNLUJosrFhtJIXx1MdwA9KkLaJnKVaO46/GmcXgwwjYjZhBI8RO9UBxV2y7BtW7JABjMGhezMEwTtJ3ia5twlyicteP9DQhCWjY7ayNd/lNP28IWDaHs6xAE7mBPM+O2lRMLxUGFu6yNDBDA93f7uUUq5xK3EfaXNTAAggTB1aNBET+9SUF5F6iJgWQdwAYgiJjQkHTTx8KFtGIDKDB5nNMe/4VAudIc39wEYAwxDiV9R51HTjTMCbdzrFB7ZYlAoGukLJ9as+XyJzLgWToxnXeRqJ205GdzVlwBf8AqFHcynU66kchsNPnWbs8VKyy3DlkiH7IGsRBWZ39KtOjXGs+KRConMsnaO0AJj9YqSrswUzqNChQqZaYzhds9WY7zR3VbxoYDFBLUmd4AAksWMBQBuSdIqSuJ7WR0a20Zgr5dV0BKlWKmCRImRIkaio0WWU+OwouKVZZB8x8ayWL4A6N2LWYcochvQ/vXRzFNtaXuFUzwKRLUcvdMRm1sOo/hzE/B4qSGIAzJcHP2W92010JsKvdSfqi1Q+jT7j1nNb/ABckZSt7KPBfmRmPvpv+132RL5PLsz/+TXTvqS0PqooXSJC1GL4PwV2i5fLtzCMdvMDQeVaVJH3aslsAUrqq0Rx6eBWVpuRvNQsXhbNz27at5qJ9avjYFIOEWp6WKzH3OjuFmepA8iw/Wm16M4WZ6rXxZv3rZHALTf8AZimloXglrfkoLPBrGkWxptIB+dTUww5ITVg/DgNhPhSVusNMjx5GnwFtkS5bby981ScW4VfuN2L2QdxWR6g1p2vN+B/5T+1R7tz+FvQ/tTIHJ+lXDsRhlNxriuoKjMGYEFj3Ea8vWqXoFjyMaAC4zI4+ziZ0bSdvZrrXEeD2sQCt22XXeGzATvOkVVW+gOFtN1lq2UdZKlXud2ogtGoke+pY1RGRbY1ibcHrAv8A6oDW/IMNUrKXcRbVyMlhSCYZ3uXhp+FDAJ8qvbN4FgsQ0fxnT8Ouh75qA+FgmMq67pbGb1299aoopbLTAYgtZ1MiP+31Q9wiarsfBu2QpA7X3Vkgc8o+bVNwkC3Ha/xEMfcBtTWEUvi7YliLa5mgRBIkZjzBECKjVbg9y2+pr/FTeN4Ot22UMwecAxz5iOVXUCmbrxWTTHwXt3sYLiGAfD5y4gMIDqSoZlAGoU6EjYecVGt4kaKt24OyCWzM0R3dnXn6VpelmOYWGVRObQmNhWDwWEz6AqNORgxOpI00GmlZp7SpGLItLpFy+Nb7twiDvK/aeJ093Kg3FmgNnYEEyMyxr+IeG9RTwq5yuHUDXswD7m28RrUfE4BwJZtYUGWUQdNND6H1pbkPmLZMe7MyqXdoGULlOu0AKJWNyflW06E8AK3kuXjLdjImZmyGVYliYlp8Peay3QfFZcy5RrrmAEiDBUmJPfrXQeCXvtk/MPmKuxruaMUU1bNzQoUK0FxheFCblkOBlLuNCfaa24TlofaA8SKk8QxbFrdtu1ctXmAY6Z06p8x9TbB8YqFg7iMjK207GRsdI5gyAQR3U/aZQxYszNEZnZ3aBrALTA5wKVF+9VRJzN3D1P7UgXiSR2ZESM2onUTppRHFL3/A1WYbA5LjXOsJNzNnBXsmT2I0nsjTUnQnamR38E9MaGUsGQqJlg8gRvrFFfxoT22RfzPHInmO4H0qm/slspU3JGVlAi7FsHQZO1r3dqYEARFDEcFDky5IlsoKucoLFgN+Qge6gPoX4Zu5fU/tTVrGBmZVZCy+0A0leWojTY+lVmA4cUaWuM+pOoubmIY6xOlR24Oc7t1ntMxylLpDBrhuZW7Wwk6LlnczQG/gv3ukROUSQNWO5MAbbkxQ6+GCkrmaSBmMkCJIEcpHrWfbgjHQ37n3e1lfOcptkSSSNMhjSRnMk6zIxfD85Rs0MqBCMlzKwDKxBAacpy7T3anmUH0Ll7hAJOUAakliAAN9YpvDY4XATbZHA0OViY+FVdrhg6p0Z3YuAC5VyYCqBoZESpMc8xmd6GJw9y4VL3QCs+xbuqBJU5h2z2+yQCZEOdDzAp+C2s4nOJUow7wxI2B7u4g++nMzdw9T+1ZhOAFYy33AAjso4g5FTMsHfs855d2rjcFmSGUEhQQLV7KcvWDbPMdsNE+0gPhRSCvY0eZu4ep/aizmQDGs7EnaO8eNUdnheVrbdYxKOzMWV2LhtgdYBHfHlEkG1F+WETseRHd3ikFexJIpt7ZouuoC9TogNPhSaaODPdUzrqMX6YjJ8S4NdW5ntK3M9mdzvpVNjTe3Nq7JP/bMe/nXRvrFH19WaytwOX4ZsSy5RbeJ2Nsx8VBrT8B4U6hrl0EXX01MnKNh3DvitP1tQuJYfrFjykaDQGSe+Y28YPKhyvYajQ0bJpDYY0y2FvBYUrOvanm2pjTQSSBH4V5aVLxuGLjKOzoBm0Ma6xPOBv41DSiZHbAZt6jN0atHUovnEfEVMtW7qSFCZZYiWM6zE8o/edSDLt9nKDYMdyoLQRqIHP36eFLShUVy9GbfIehPw10o/wDwlaO6Kdt/DansHbvIPZUzGrGH7iTGmY6t8Km4M3MzFwoBiIJMRoBHLmff4UnBC0oZw3A0T2QB5CKteE4QC6p8R8xSRcqTw659ovmP9QooZp6FChQBz/h7dk+ZqVmoUKZMLNQJoUKbEIJopoUKADmimhQoAOaE0KFAABoUKFIAqE0KFAAmimhQpoAE0U0dCgQWegGo6FIYM1EHNHQpAHmos1ChTEANR5qFCmAc0WahQoAMGjDUKFMBU6U/gG+1T8y/6hQoUmBsKFChURH/2Q=="/>
          <p:cNvSpPr>
            <a:spLocks noChangeAspect="1" noChangeArrowheads="1"/>
          </p:cNvSpPr>
          <p:nvPr/>
        </p:nvSpPr>
        <p:spPr bwMode="auto">
          <a:xfrm>
            <a:off x="63500" y="-901700"/>
            <a:ext cx="2447925" cy="1866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98" name="Picture 14" descr="http://www.duncanmiller.net/common/museum_store/Pi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39600"/>
            <a:ext cx="3048000" cy="23184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2400" y="3810000"/>
            <a:ext cx="2875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Mining from coal to iron ore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3810000"/>
            <a:ext cx="19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Natural gas drilling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00400" y="457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Clay and sand found in </a:t>
            </a:r>
          </a:p>
          <a:p>
            <a:pPr algn="ctr"/>
            <a:r>
              <a:rPr lang="en-US" dirty="0" smtClean="0"/>
              <a:t>the soil has been used </a:t>
            </a:r>
          </a:p>
          <a:p>
            <a:pPr algn="ctr"/>
            <a:r>
              <a:rPr lang="en-US" dirty="0" smtClean="0"/>
              <a:t>to make glass products, pottery, and bricks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Allegheny Plateau Cities </a:t>
            </a:r>
            <a:endParaRPr lang="en-US" dirty="0"/>
          </a:p>
        </p:txBody>
      </p:sp>
      <p:pic>
        <p:nvPicPr>
          <p:cNvPr id="43010" name="Picture 2" descr="http://t0.gstatic.com/images?q=tbn:ANd9GcQ02_dxdHQI9gMR_fcYmYr-yeKk-eJBlfhcMUaqwdxVHCbDZiIc6Fv3fdL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3543738" cy="2133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5800" y="4191000"/>
            <a:ext cx="3020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Johnstown after the historical </a:t>
            </a:r>
          </a:p>
          <a:p>
            <a:r>
              <a:rPr lang="en-US" dirty="0" smtClean="0"/>
              <a:t>Flood </a:t>
            </a:r>
            <a:endParaRPr lang="en-US" dirty="0"/>
          </a:p>
        </p:txBody>
      </p:sp>
      <p:pic>
        <p:nvPicPr>
          <p:cNvPr id="43012" name="Picture 4" descr="http://2.bp.blogspot.com/_1CD8c8wfXcI/TURT8QUmZHI/AAAAAAAAAgk/mE6u6lxTG1c/s320/oil-city-pa-birdseye-view-north-side-1910_290509109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371600"/>
            <a:ext cx="3962400" cy="26003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5000" y="4343400"/>
            <a:ext cx="3163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Oil City – where the first oil will </a:t>
            </a:r>
          </a:p>
          <a:p>
            <a:r>
              <a:rPr lang="en-US" dirty="0" smtClean="0"/>
              <a:t>was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Regions of the United States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 smtClean="0"/>
              <a:t>North Eastern United States </a:t>
            </a:r>
            <a:endParaRPr lang="en-US" u="sng" dirty="0"/>
          </a:p>
        </p:txBody>
      </p:sp>
      <p:pic>
        <p:nvPicPr>
          <p:cNvPr id="6" name="rg_hi" descr="http://t3.gstatic.com/images?q=tbn:ANd9GcTM4HkpWoSkDWNCsITbwezHIEnvkH69-JOIw9MnlcV6RspooP-tEQ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62000" y="2362200"/>
            <a:ext cx="3200400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u="sng" dirty="0" smtClean="0"/>
              <a:t>Mid- Atlantic States </a:t>
            </a:r>
            <a:endParaRPr lang="en-US" u="sng" dirty="0"/>
          </a:p>
        </p:txBody>
      </p:sp>
      <p:pic>
        <p:nvPicPr>
          <p:cNvPr id="10" name="il_fi" descr="http://www.skiernet.com/files/ski_map_pa.gif"/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2514600"/>
            <a:ext cx="335279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Allegheny Plateau – Pittsburgh 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5751" y="1371600"/>
            <a:ext cx="8928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Pittsburgh is located where the Monongahela River meets the Allegheny River to form</a:t>
            </a:r>
          </a:p>
          <a:p>
            <a:r>
              <a:rPr lang="en-US" dirty="0" smtClean="0"/>
              <a:t>the Ohio.  This location caused Pittsburgh to become an industrial power house     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-3886199" y="4191000"/>
          <a:ext cx="2860333" cy="815340"/>
        </p:xfrm>
        <a:graphic>
          <a:graphicData uri="http://schemas.openxmlformats.org/drawingml/2006/table">
            <a:tbl>
              <a:tblPr/>
              <a:tblGrid>
                <a:gridCol w="187325"/>
                <a:gridCol w="613296"/>
                <a:gridCol w="208280"/>
                <a:gridCol w="208280"/>
                <a:gridCol w="613296"/>
                <a:gridCol w="208280"/>
                <a:gridCol w="208280"/>
                <a:gridCol w="613296"/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61925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238125" marT="2667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4040" name="Picture 8" descr="http://www.rpruschak.com/gallery/pittsburghareasteelmills/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057400"/>
            <a:ext cx="3354778" cy="2286000"/>
          </a:xfrm>
          <a:prstGeom prst="rect">
            <a:avLst/>
          </a:prstGeom>
          <a:noFill/>
        </p:spPr>
      </p:pic>
      <p:sp>
        <p:nvSpPr>
          <p:cNvPr id="44042" name="AutoShape 10" descr="data:image/jpeg;base64,/9j/4AAQSkZJRgABAQAAAQABAAD/2wCEAAkGBhQREBUSEBEUExQUFRQUFhYSFxwfHhYaGhkaGBcaHhodHCghGBskIxcXHzEjLycpOCwsGB4xQTAtQSc3LS0BCQoKDgwOGQ8PGjUkHR8sLDQpLSw0KywtLTU1LSw0KTIsLTYtLSwyLDU0KjUpLCw0MCwwKTUsLC8sLzUsLCwsKf/AABEIADEAtgMBIgACEQEDEQH/xAAbAAACAgMBAAAAAAAAAAAAAAAABwUGAgMEAf/EAEMQAAIBAwIEAwUDCAYLAAAAAAECAwAEERIhBQYTMQciQVFhcYGRFFJyFSMyQoKhorIzkpPB0dIkNDZiY3SjsbTC8P/EABkBAAIDAQAAAAAAAAAAAAAAAAADAQIEBf/EAC8RAAEEAQIDBgQHAAAAAAAAAAEAAgMREiExE0HwBFFxodHhYYGxwTIzNEJykfH/2gAMAwEAAhEDEQA/AHfLKFUsxCqASSTgADuSfQUs+aPFFyrCxKRqEZ1llG8wBIPSU4GAVIJO++ymvfE7mgNL9hWZECKJZdfaQ90iPoV21MuQTkAZ7HPgHB4rYR3PEImaactLFbpEWWE6V1toUY6hATU2B6DvknoQwtY0SPFk7DroLM95ccWnxKrfEbe4uI53Y3c0bBOhLNIY1QnOokMyKc+UbD1PwryK3uICJbf7XBAXUs0EvUREVG6n6LOMltPcHGNzg1YONOsskkwtrnPWSVdFuwdunGNHnZDgM4GR7PSsuFTrFJHMbW6J6xlfVAzMuuM6gHCjKq5OB7PStfEOO3y69EnEXutXAfFgxCEX7IyTAkOv9JGuohTIijSQdOcjB3HlpnQTq6h0YMrAMrKcgg7gg+opbce4Db3rSXVlbOt1AAzxSRlOqrhsEKykdTysVbB3G4O2MPDLmpFn+xCZXSQPJEFVlETZy0S692XByO26ttvWWaFr2l8YojcddFOY8tOLj4JoUVx8UsWlTSk8kByDri05+HnUjHypVXPH+IpxgcO+3nSZFXqdKPOll19sYzjas0MBluiNBfP0TXyYbhOGiuHhXD3hUiS4lnJOcyhPLt2GhVGK0cY4PLMQYrya3wuMRiMqT7SGQn947UmhdWr2a2UrRS+5Qsb65WY3PEp1MU8kAESRjOjALeZD3z29MVAeIvGL7hs8SRcQldZVLfnEjyCCAdwgBG49K0t7Lk/hhwv5+iUZabkRonBRVXl5au+nmLis/UwCDJHEUJx6qEBx89vfUNyf4gTNeNw7iKKtwpZVdNg5AzgjsCRuCO49B6rEBc0lput1biUQCKtMGiqnznYTx29xc299PEyI0ojPTMfkGSoHT1DOD+t3NQfhDzlNedeK6lMkiFZFJA/RPlI2HYED61I7OTGZAdBuoMgDg080yKKKXnipzNcQALZyGMxKs0zDB2d+nGu4Pc6j8FqkURlcGhWe8MFlMOiqT4fw3FzawXdxfXDsxZumOmEIVmUA+TUf0c9xUlzrzvFw2IM41yv/AEcQOC3tJP6qj21JhdxOG3UqA8Y5HQKyUVR+AcKv7xRPf3Ulur+ZLe1whCnca2wW+Wc++pW65UkCn7Nf3UUg7GR+qpP+8rg7fAih0bWnEu9EBxIulY6Kp3IXG7uaW7hv9Ilt3jXCLgYKnzD2hsA/OiqyMLHYlWa7IWqNYQre30TOvlubwzNnX5ljMxjBBXScKoAwdwx2yMi+853CpcWxdgo0XR95IWM6QP1mOCAO5OKX3BLf7DxCLUx0w3k0JzgACRtA7tlgA8DZC4HUOasXNEzF0aaQy9O4lVV040qNe6OBgyhGYjG+YlwMqSepK25G1tR+/ssjDTT32s+FXMccszvdtIsrRlUdWxCHzspJ3C5w+w0Y3xXnEZ45ZYHS7eNYXlLoqnTKFxgMc7BsYTY69RxW+7gtooWnYM8aqsmVYtle7YHqJsjqff8AWvLOG2lgE4DCJleQl2Iwv6uoegiwen9z0pdj8Wvdy7lb4KX5QnV7q5dDkGKzB9zYlJUj0Yahkehqi8UtBaXsxQY6N6k6nD+USdFnAwNKghmBye2Nuxqc5aZtbGGR4jJPGrrpJyDoxrfGFlKIpJPmJlfbLA1XuMRC84jIyMcS3sES4KkERtoyfNqUHRMc6SD0xTIm1I6zpQ+3uquNtHfadlJziH+1ifjj/wDHpx0m+JNjmxM/fjH1gwKy9i3f/Eps/wC3xCclFFFYVoVd5LPkuf8Anbr+el946/6xafgk/nSmByM2qGZx2e8u2X4dUr/6ml/47D/SLT8En8yV0+y/qv7+iyy/kpwqNqSvFSLnmhOgc6JodRH/AAlBkO3s0kUwb7le9lTQeKuqnY9OBFYj8QOR8sV0cp8h23DsmEM8jDDSSHLEewbYUf8AekwvZCHOuyRQq/NXe10lCqC2c6ea2WH1nnt4fiGlUv8Awq9LNR+S+Y/uxTv8tE39yv8Ay0zOMNrv7KL0Xr3B/YTpr++b91U/xx4Nqghu1HmifpsR91t1PyYfxU3sjgCIzs8HryVJhu4cuvumcWwMnaldzRCZeDXl4w811LFKufSFJESEf1Rq/bNTJ5gN7wu2SNsTX2Lckfq4z9pb5KknzIru8R7YLwe4RAAqxoAPYFdMD6ClQgxPaDuXDyPr9Fd5zaSO5avCZs8Ig9xlH/Vf/Gl7byflXmL855oo5Gwp7dOHOB+0wBP4jV88HWzwqP3STD+Mn++qF4dL0OPvFJsxNzHv7c6h9QprXHo+dw3F15pLtWxjlonnRRRXHW1c0fDo1maZVxI6qjNv5guSu3bbUd6K6aKkm90JVeK/AZIma6hTVHcKsU4BwVkAKxSZ9h1AEdshc+hGjhHE2dkR5F+0DTq6bBllI82tDnDSgjJXuCGdQwc02Li3WRGR1DKwKsrDIIOxBHqKV/MfhjLCrnh4WaLQ4S3kI/NM7Asy5GJDtgaiCNsE4FdKCdr2iN+hGxWWSMg5NWQu5Im/MRiSMuwlhyqBM5LPHrICg4yU7ebOEyRQ11LPlpYgiKcww61YSFVyruVJD4IOEG2R2fAqBmvJ4TiR7mAK8USfaIy3kOkTPrYEqO5C6yPL7xny1uppWxEbq4UyBHFuhTVHgYw4UbDLDTrAynbzZrTw+enjr/iTlyUrxa/YF47ds3Ohs62x08nJkkIOBIWYaVO6swZtAAFdPhPwKSUpdTLpigUx26k5LOQElkz7PLgAbZJ95O7l/wANZJNJvFWGFSxSFGzIVOryPIDgLh2Bxu406jtTKhhVFCIoVVACqowABsAB6Css87WtMbNSdynRxknJyzpS+LfLs0NzHxO2BOjR1Mb6GQ+RyPukYB+HvptV4RnvWOCYwvyCdIwPFKp8u+JtldRKzTpDJgao5SFwfXBOzD3j91bOLc6Rvm34e63F1INKCPzLHnbqSMNlVe+PXGK6rvkGwlbU9nCWJySFxn46cZqU4dwiG3XRbwxxL7I1Az8cd6u50INtB8DsoAfsStfBeGLaW0cKnKxoAWb1PdmPvJJPzpR+N18j3dsEdW0RsW0kHTlx3x+GnPcWyyIUkVXRhhlYAgj1BB2IqNHKVkO1lbf2Kf5at2ecRycR2pUSRlzcQuyz4lFKAYpUcMMjSwOR8jXSzADJOB76j7Tly1hcSRWsEbjIDxxIrDOx3AzXZc2qSoUkRXRhhlcAgj2EHY1mON6bJoutVVIeOQvxp160f5qzVB5huzya3APYkKEz8aneYuErd2k0B7SxsAfYe6n5EA/KsDyjZHY2Vt/Yx/5ak4ogqhVAVVAAAGAAOwA9BTXvbYLOVKgaaIPNKzwT4Q5WSaUnTC7xRIeyO2kzEe/yoPrVs8SbuMcMukaRFYx4ClhknIIGM5yaslraJEumNFQFmYhRjJYlmPxJJNclxy5ayOXktYHdv0maJCT27kjJ7D6Ux84fNxCqiPFmIVL8GOJxfk/pmRA6zSZUsM+bBBxnsf8AGuXxJ5LmW4XidgCZUKNIi9yUxhwB32GGHsGfbV9HLVrkH7Jb5Ugg9JMgjcEHGxqSqT2nGUyM57go4VsxdyVY5S5+t75BhxHONnhc4YH1xn9If/bVOcS4rFbxmSeRY0AyS5x9PUn3CubiHK1pcHVNawu33mQav62M1ph5MslIIs4CR2LIGx8NWcUp3CJsWPh7+ysMwFWeS+Zm4nxG4nXWtvDEsUSnIB1NlnI7ajp+QwKKvsUKoMIoUexQAPoKKrK8OdbRQUtbQ1WdFFFKV1hL2+lEXb615RUqFsoooqFKKKKKEIooooQiiiihCKKKKEIooooQiiiihCKKKKEIooooQiiiihC//9k="/>
          <p:cNvSpPr>
            <a:spLocks noChangeAspect="1" noChangeArrowheads="1"/>
          </p:cNvSpPr>
          <p:nvPr/>
        </p:nvSpPr>
        <p:spPr bwMode="auto">
          <a:xfrm>
            <a:off x="63500" y="-231775"/>
            <a:ext cx="1733550" cy="466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4" name="AutoShape 12" descr="data:image/jpeg;base64,/9j/4AAQSkZJRgABAQAAAQABAAD/2wCEAAkGBhQREBUSEBEUExQUFRQUFhYSFxwfHhYaGhkaGBcaHhodHCghGBskIxcXHzEjLycpOCwsGB4xQTAtQSc3LS0BCQoKDgwOGQ8PGjUkHR8sLDQpLSw0KywtLTU1LSw0KTIsLTYtLSwyLDU0KjUpLCw0MCwwKTUsLC8sLzUsLCwsKf/AABEIADEAtgMBIgACEQEDEQH/xAAbAAACAgMBAAAAAAAAAAAAAAAABwUGAgMEAf/EAEMQAAIBAwIEAwUDCAYLAAAAAAECAwAEERIhBQYTMQciQVFhcYGRFFJyFSMyQoKhorIzkpPB0dIkNDZiY3SjsbTC8P/EABkBAAIDAQAAAAAAAAAAAAAAAAADAQIEBf/EAC8RAAEEAQIDBgQHAAAAAAAAAAEAAgMREiExE0HwBFFxodHhYYGxwTIzNEJykfH/2gAMAwEAAhEDEQA/AHfLKFUsxCqASSTgADuSfQUs+aPFFyrCxKRqEZ1llG8wBIPSU4GAVIJO++ymvfE7mgNL9hWZECKJZdfaQ90iPoV21MuQTkAZ7HPgHB4rYR3PEImaactLFbpEWWE6V1toUY6hATU2B6DvknoQwtY0SPFk7DroLM95ccWnxKrfEbe4uI53Y3c0bBOhLNIY1QnOokMyKc+UbD1PwryK3uICJbf7XBAXUs0EvUREVG6n6LOMltPcHGNzg1YONOsskkwtrnPWSVdFuwdunGNHnZDgM4GR7PSsuFTrFJHMbW6J6xlfVAzMuuM6gHCjKq5OB7PStfEOO3y69EnEXutXAfFgxCEX7IyTAkOv9JGuohTIijSQdOcjB3HlpnQTq6h0YMrAMrKcgg7gg+opbce4Db3rSXVlbOt1AAzxSRlOqrhsEKykdTysVbB3G4O2MPDLmpFn+xCZXSQPJEFVlETZy0S692XByO26ttvWWaFr2l8YojcddFOY8tOLj4JoUVx8UsWlTSk8kByDri05+HnUjHypVXPH+IpxgcO+3nSZFXqdKPOll19sYzjas0MBluiNBfP0TXyYbhOGiuHhXD3hUiS4lnJOcyhPLt2GhVGK0cY4PLMQYrya3wuMRiMqT7SGQn947UmhdWr2a2UrRS+5Qsb65WY3PEp1MU8kAESRjOjALeZD3z29MVAeIvGL7hs8SRcQldZVLfnEjyCCAdwgBG49K0t7Lk/hhwv5+iUZabkRonBRVXl5au+nmLis/UwCDJHEUJx6qEBx89vfUNyf4gTNeNw7iKKtwpZVdNg5AzgjsCRuCO49B6rEBc0lput1biUQCKtMGiqnznYTx29xc299PEyI0ojPTMfkGSoHT1DOD+t3NQfhDzlNedeK6lMkiFZFJA/RPlI2HYED61I7OTGZAdBuoMgDg080yKKKXnipzNcQALZyGMxKs0zDB2d+nGu4Pc6j8FqkURlcGhWe8MFlMOiqT4fw3FzawXdxfXDsxZumOmEIVmUA+TUf0c9xUlzrzvFw2IM41yv/AEcQOC3tJP6qj21JhdxOG3UqA8Y5HQKyUVR+AcKv7xRPf3Ulur+ZLe1whCnca2wW+Wc++pW65UkCn7Nf3UUg7GR+qpP+8rg7fAih0bWnEu9EBxIulY6Kp3IXG7uaW7hv9Ilt3jXCLgYKnzD2hsA/OiqyMLHYlWa7IWqNYQre30TOvlubwzNnX5ljMxjBBXScKoAwdwx2yMi+853CpcWxdgo0XR95IWM6QP1mOCAO5OKX3BLf7DxCLUx0w3k0JzgACRtA7tlgA8DZC4HUOasXNEzF0aaQy9O4lVV040qNe6OBgyhGYjG+YlwMqSepK25G1tR+/ssjDTT32s+FXMccszvdtIsrRlUdWxCHzspJ3C5w+w0Y3xXnEZ45ZYHS7eNYXlLoqnTKFxgMc7BsYTY69RxW+7gtooWnYM8aqsmVYtle7YHqJsjqff8AWvLOG2lgE4DCJleQl2Iwv6uoegiwen9z0pdj8Wvdy7lb4KX5QnV7q5dDkGKzB9zYlJUj0Yahkehqi8UtBaXsxQY6N6k6nD+USdFnAwNKghmBye2Nuxqc5aZtbGGR4jJPGrrpJyDoxrfGFlKIpJPmJlfbLA1XuMRC84jIyMcS3sES4KkERtoyfNqUHRMc6SD0xTIm1I6zpQ+3uquNtHfadlJziH+1ifjj/wDHpx0m+JNjmxM/fjH1gwKy9i3f/Eps/wC3xCclFFFYVoVd5LPkuf8Anbr+el946/6xafgk/nSmByM2qGZx2e8u2X4dUr/6ml/47D/SLT8En8yV0+y/qv7+iyy/kpwqNqSvFSLnmhOgc6JodRH/AAlBkO3s0kUwb7le9lTQeKuqnY9OBFYj8QOR8sV0cp8h23DsmEM8jDDSSHLEewbYUf8AekwvZCHOuyRQq/NXe10lCqC2c6ea2WH1nnt4fiGlUv8Awq9LNR+S+Y/uxTv8tE39yv8Ay0zOMNrv7KL0Xr3B/YTpr++b91U/xx4Nqghu1HmifpsR91t1PyYfxU3sjgCIzs8HryVJhu4cuvumcWwMnaldzRCZeDXl4w811LFKufSFJESEf1Rq/bNTJ5gN7wu2SNsTX2Lckfq4z9pb5KknzIru8R7YLwe4RAAqxoAPYFdMD6ClQgxPaDuXDyPr9Fd5zaSO5avCZs8Ig9xlH/Vf/Gl7byflXmL855oo5Gwp7dOHOB+0wBP4jV88HWzwqP3STD+Mn++qF4dL0OPvFJsxNzHv7c6h9QprXHo+dw3F15pLtWxjlonnRRRXHW1c0fDo1maZVxI6qjNv5guSu3bbUd6K6aKkm90JVeK/AZIma6hTVHcKsU4BwVkAKxSZ9h1AEdshc+hGjhHE2dkR5F+0DTq6bBllI82tDnDSgjJXuCGdQwc02Li3WRGR1DKwKsrDIIOxBHqKV/MfhjLCrnh4WaLQ4S3kI/NM7Asy5GJDtgaiCNsE4FdKCdr2iN+hGxWWSMg5NWQu5Im/MRiSMuwlhyqBM5LPHrICg4yU7ebOEyRQ11LPlpYgiKcww61YSFVyruVJD4IOEG2R2fAqBmvJ4TiR7mAK8USfaIy3kOkTPrYEqO5C6yPL7xny1uppWxEbq4UyBHFuhTVHgYw4UbDLDTrAynbzZrTw+enjr/iTlyUrxa/YF47ds3Ohs62x08nJkkIOBIWYaVO6swZtAAFdPhPwKSUpdTLpigUx26k5LOQElkz7PLgAbZJ95O7l/wANZJNJvFWGFSxSFGzIVOryPIDgLh2Bxu406jtTKhhVFCIoVVACqowABsAB6Css87WtMbNSdynRxknJyzpS+LfLs0NzHxO2BOjR1Mb6GQ+RyPukYB+HvptV4RnvWOCYwvyCdIwPFKp8u+JtldRKzTpDJgao5SFwfXBOzD3j91bOLc6Rvm34e63F1INKCPzLHnbqSMNlVe+PXGK6rvkGwlbU9nCWJySFxn46cZqU4dwiG3XRbwxxL7I1Az8cd6u50INtB8DsoAfsStfBeGLaW0cKnKxoAWb1PdmPvJJPzpR+N18j3dsEdW0RsW0kHTlx3x+GnPcWyyIUkVXRhhlYAgj1BB2IqNHKVkO1lbf2Kf5at2ecRycR2pUSRlzcQuyz4lFKAYpUcMMjSwOR8jXSzADJOB76j7Tly1hcSRWsEbjIDxxIrDOx3AzXZc2qSoUkRXRhhlcAgj2EHY1mON6bJoutVVIeOQvxp160f5qzVB5huzya3APYkKEz8aneYuErd2k0B7SxsAfYe6n5EA/KsDyjZHY2Vt/Yx/5ak4ogqhVAVVAAAGAAOwA9BTXvbYLOVKgaaIPNKzwT4Q5WSaUnTC7xRIeyO2kzEe/yoPrVs8SbuMcMukaRFYx4ClhknIIGM5yaslraJEumNFQFmYhRjJYlmPxJJNclxy5ayOXktYHdv0maJCT27kjJ7D6Ux84fNxCqiPFmIVL8GOJxfk/pmRA6zSZUsM+bBBxnsf8AGuXxJ5LmW4XidgCZUKNIi9yUxhwB32GGHsGfbV9HLVrkH7Jb5Ugg9JMgjcEHGxqSqT2nGUyM57go4VsxdyVY5S5+t75BhxHONnhc4YH1xn9If/bVOcS4rFbxmSeRY0AyS5x9PUn3CubiHK1pcHVNawu33mQav62M1ph5MslIIs4CR2LIGx8NWcUp3CJsWPh7+ysMwFWeS+Zm4nxG4nXWtvDEsUSnIB1NlnI7ajp+QwKKvsUKoMIoUexQAPoKKrK8OdbRQUtbQ1WdFFFKV1hL2+lEXb615RUqFsoooqFKKKKKEIooooQiiiihCKKKKEIooooQiiiihCKKKKEIooooQiiiihC//9k="/>
          <p:cNvSpPr>
            <a:spLocks noChangeAspect="1" noChangeArrowheads="1"/>
          </p:cNvSpPr>
          <p:nvPr/>
        </p:nvSpPr>
        <p:spPr bwMode="auto">
          <a:xfrm>
            <a:off x="63500" y="-231775"/>
            <a:ext cx="1733550" cy="466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50" name="Rectangle 18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8" descr="http://www.aviewoncities.com/img/pittsburgh/kveus127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000500"/>
            <a:ext cx="1905000" cy="28575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4648200"/>
            <a:ext cx="353545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Geography of Pittsburgh</a:t>
            </a:r>
          </a:p>
          <a:p>
            <a:r>
              <a:rPr lang="en-US" dirty="0" smtClean="0"/>
              <a:t>played an important role in the</a:t>
            </a:r>
          </a:p>
          <a:p>
            <a:r>
              <a:rPr lang="en-US" dirty="0" smtClean="0"/>
              <a:t>development of the city.</a:t>
            </a:r>
          </a:p>
          <a:p>
            <a:endParaRPr lang="en-US" dirty="0" smtClean="0"/>
          </a:p>
          <a:p>
            <a:r>
              <a:rPr lang="en-US" dirty="0" smtClean="0"/>
              <a:t>It was a key fort during the French</a:t>
            </a:r>
          </a:p>
          <a:p>
            <a:r>
              <a:rPr lang="en-US" dirty="0" smtClean="0"/>
              <a:t>and Indian War.    It is a connection </a:t>
            </a:r>
          </a:p>
          <a:p>
            <a:r>
              <a:rPr lang="en-US" dirty="0" smtClean="0"/>
              <a:t>to the Mississippi River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5000" y="4572000"/>
            <a:ext cx="34946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Pittsburgh was full of factories and</a:t>
            </a:r>
          </a:p>
          <a:p>
            <a:r>
              <a:rPr lang="en-US" dirty="0" smtClean="0"/>
              <a:t>was very </a:t>
            </a:r>
            <a:r>
              <a:rPr lang="en-US" u="sng" dirty="0" smtClean="0"/>
              <a:t>polluted </a:t>
            </a:r>
            <a:r>
              <a:rPr lang="en-US" dirty="0" smtClean="0"/>
              <a:t>from the burning</a:t>
            </a:r>
          </a:p>
          <a:p>
            <a:r>
              <a:rPr lang="en-US" dirty="0" smtClean="0"/>
              <a:t>Of coal.  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52800" y="2362200"/>
            <a:ext cx="24673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Pittsburgh is also the </a:t>
            </a:r>
          </a:p>
          <a:p>
            <a:r>
              <a:rPr lang="en-US" dirty="0" smtClean="0"/>
              <a:t>Home to PPG industries.</a:t>
            </a:r>
          </a:p>
          <a:p>
            <a:endParaRPr lang="en-US" dirty="0" smtClean="0"/>
          </a:p>
          <a:p>
            <a:r>
              <a:rPr lang="en-US" dirty="0" smtClean="0"/>
              <a:t>Makers of Glass and </a:t>
            </a:r>
          </a:p>
          <a:p>
            <a:r>
              <a:rPr lang="en-US" dirty="0" smtClean="0"/>
              <a:t>Paints </a:t>
            </a:r>
            <a:endParaRPr lang="en-US" dirty="0"/>
          </a:p>
        </p:txBody>
      </p:sp>
      <p:pic>
        <p:nvPicPr>
          <p:cNvPr id="44033" name="Picture 1" descr="bullet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bullet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blan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8125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image_border_lef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725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pittsburgh_inclin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3048000" cy="2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Allegheny Plateau </a:t>
            </a:r>
            <a:endParaRPr lang="en-US" dirty="0"/>
          </a:p>
        </p:txBody>
      </p:sp>
      <p:pic>
        <p:nvPicPr>
          <p:cNvPr id="3" name="Picture 14" descr="http://www.shfm.com/upmc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514600"/>
            <a:ext cx="2771775" cy="838201"/>
          </a:xfrm>
          <a:prstGeom prst="rect">
            <a:avLst/>
          </a:prstGeom>
          <a:noFill/>
        </p:spPr>
      </p:pic>
      <p:pic>
        <p:nvPicPr>
          <p:cNvPr id="4" name="Picture 16" descr="http://profile.ak.fbcdn.net/hprofile-ak-snc4/187965_144117678989253_844498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2438400"/>
            <a:ext cx="1714500" cy="1714500"/>
          </a:xfrm>
          <a:prstGeom prst="rect">
            <a:avLst/>
          </a:prstGeom>
          <a:noFill/>
        </p:spPr>
      </p:pic>
      <p:pic>
        <p:nvPicPr>
          <p:cNvPr id="5" name="Picture 17" descr="http://wikitravel.org/upload/shared/7/72/Pnc_park_pittsburgh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648200"/>
            <a:ext cx="2983454" cy="1981200"/>
          </a:xfrm>
          <a:prstGeom prst="rect">
            <a:avLst/>
          </a:prstGeom>
          <a:noFill/>
        </p:spPr>
      </p:pic>
      <p:pic>
        <p:nvPicPr>
          <p:cNvPr id="6" name="Picture 20" descr="http://farm1.static.flickr.com/35/120510253_288a17e396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648200"/>
            <a:ext cx="2667000" cy="2000250"/>
          </a:xfrm>
          <a:prstGeom prst="rect">
            <a:avLst/>
          </a:prstGeom>
          <a:noFill/>
        </p:spPr>
      </p:pic>
      <p:pic>
        <p:nvPicPr>
          <p:cNvPr id="7" name="Picture 22" descr="http://www.post-gazette.com/images4/2010_consol_2_100x1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724400"/>
            <a:ext cx="2000250" cy="2000252"/>
          </a:xfrm>
          <a:prstGeom prst="rect">
            <a:avLst/>
          </a:prstGeom>
          <a:noFill/>
        </p:spPr>
      </p:pic>
      <p:pic>
        <p:nvPicPr>
          <p:cNvPr id="88066" name="Picture 2" descr="http://t3.gstatic.com/images?q=tbn:ANd9GcSijccrWAYjIWD2g1l14stTysTAnX-7r3rUsM_wQNRnB5R0Rs1Zx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2362200"/>
            <a:ext cx="2657475" cy="17240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4800" y="1676400"/>
            <a:ext cx="8410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Pittsburgh has now shifted from a manufacturing to a </a:t>
            </a:r>
            <a:r>
              <a:rPr lang="en-US" u="sng" dirty="0" smtClean="0"/>
              <a:t>service</a:t>
            </a:r>
            <a:r>
              <a:rPr lang="en-US" dirty="0" smtClean="0"/>
              <a:t> economy.  It is  known for </a:t>
            </a:r>
          </a:p>
          <a:p>
            <a:pPr algn="ctr"/>
            <a:r>
              <a:rPr lang="en-US" dirty="0" smtClean="0"/>
              <a:t>having major hospitals and sports teams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Lake Erie Plain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Pennsylvania access to the Great Lakes </a:t>
            </a:r>
          </a:p>
          <a:p>
            <a:endParaRPr lang="en-US" dirty="0" smtClean="0"/>
          </a:p>
          <a:p>
            <a:r>
              <a:rPr lang="en-US" dirty="0" smtClean="0"/>
              <a:t>Important for </a:t>
            </a:r>
            <a:r>
              <a:rPr lang="en-US" u="sng" dirty="0" smtClean="0"/>
              <a:t>trade</a:t>
            </a:r>
            <a:r>
              <a:rPr lang="en-US" dirty="0" smtClean="0"/>
              <a:t> and </a:t>
            </a:r>
            <a:r>
              <a:rPr lang="en-US" u="sng" dirty="0" smtClean="0"/>
              <a:t>manufacturing</a:t>
            </a:r>
          </a:p>
          <a:p>
            <a:endParaRPr lang="en-US" dirty="0" smtClean="0"/>
          </a:p>
          <a:p>
            <a:r>
              <a:rPr lang="en-US" dirty="0" smtClean="0"/>
              <a:t>The Lake effects the weather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land is flat and  soil is sandy </a:t>
            </a:r>
          </a:p>
          <a:p>
            <a:endParaRPr lang="en-US" dirty="0"/>
          </a:p>
        </p:txBody>
      </p:sp>
      <p:pic>
        <p:nvPicPr>
          <p:cNvPr id="5" name="Content Placeholder 4" descr="The colored part is the Lake Erie Lowland.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905000"/>
            <a:ext cx="5105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Lake Erie Plain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Lake Erie is a natural harbor for ships</a:t>
            </a:r>
          </a:p>
          <a:p>
            <a:endParaRPr lang="en-US" dirty="0" smtClean="0"/>
          </a:p>
          <a:p>
            <a:r>
              <a:rPr lang="en-US" dirty="0" smtClean="0"/>
              <a:t>It is also a deep water port </a:t>
            </a:r>
          </a:p>
          <a:p>
            <a:endParaRPr lang="en-US" dirty="0" smtClean="0"/>
          </a:p>
          <a:p>
            <a:r>
              <a:rPr lang="en-US" dirty="0" smtClean="0"/>
              <a:t>The Battle of Lake Erie was a major victory for the United States in the War of 1812 </a:t>
            </a:r>
            <a:endParaRPr lang="en-US" dirty="0"/>
          </a:p>
        </p:txBody>
      </p:sp>
      <p:pic>
        <p:nvPicPr>
          <p:cNvPr id="5" name="il_fi" descr="http://rlv.zcache.com/north_pier_lighthouse_presque_isle_pa_poster-r09a3bb72af984a17b19ccdbb8c20167d_2gj6_40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0"/>
            <a:ext cx="2324100" cy="246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images.publicradio.org/content/2010/07/26/20100726_tall_ship_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828800"/>
            <a:ext cx="2817631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Picture 2" descr="http://www.ideastream.org/common/images/news/2010/1022dut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784" y="3875087"/>
            <a:ext cx="3977216" cy="298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Lake Erie Plain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Sandy Soil and weather from the lake make it an excellent place for </a:t>
            </a:r>
            <a:r>
              <a:rPr lang="en-US" u="sng" dirty="0" smtClean="0"/>
              <a:t>orchards</a:t>
            </a:r>
            <a:r>
              <a:rPr lang="en-US" dirty="0" smtClean="0"/>
              <a:t> and </a:t>
            </a:r>
            <a:r>
              <a:rPr lang="en-US" u="sng" dirty="0" smtClean="0"/>
              <a:t>vineyards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 descr="Vineyard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143000"/>
            <a:ext cx="4038600" cy="255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AutoShape 2" descr="data:image/jpeg;base64,/9j/4AAQSkZJRgABAQAAAQABAAD/2wCEAAkGBhISERUTExMWFRUVGB8aGBcYGB8cIBohGhsbFxwfGxwaHSYfHyAkHhwcIC8gIycpLCwtHB8yNTAqNSYrLikBCQoKDgwOGg8PFywcHBwpKSksLCksKSksLCkpKSwpKSkpKSwpKSkpLCkpKSwpLCkpKSkpKSwpKSkpKSwsKSkpKf/AABEIALcBEwMBIgACEQEDEQH/xAAbAAACAwEBAQAAAAAAAAAAAAAEBQADBgIBB//EAD8QAAIBAgUCBQIDBwQBAwQDAAECEQMhAAQFEjFBUQYTImFxMoFCkaEUI1KxwdHwM2Jy4fEHFSQWQ4KiNFNz/8QAGQEAAwEBAQAAAAAAAAAAAAAAAAECAwQF/8QAJBEBAQACAgICAQUBAAAAAAAAAAECESExAxJBURMiIzJhcUL/2gAMAwEAAhEDEQA/APmGl6mtEMm1WeIBIBF79f640Gm6Wqr5uYU00EbVMKTIvMgkA8iFLG8COe31HLZcL+z0karAO8ncwPMgCymepJI7CxAGaZmPmV3k9Enif5fe+M8s99ItE5vValWRSRaVLuEAPaZuQYtMz74Xq6qIpgE/xR/LHT1Ge3C9BjRaN4TLGXgAXImAo/3twvxz8YiRGyHT9HeoYVJPUmAB7kmwxrNJ8J01YGUqVRyWX0U/gcFo6tfrAwcEyqnaJIW8Kq+o9AN0wOvc9ScWS1VYOynTWYRSLz1Yjk42xw+2WXk+md1LNL+0GlKMF4KoACwEme/QT84XZ53rUXEIrKJMA3AgmCevTAmp5pqGYZwpKzZotxBnpg/TsvmKyGosKHtcgEiZJA5gxz/PFVvhJ6xn8rX81kpKBtJEmBxI/njQZgLTRI2T2AgD2/7wNmdPAcmhTCPMEG0/H3wHQpVFcrVMGe46f3wLa3JbGS4pyB1AiOSSfjrhOK1M1GSUVSDBIkd44/XFWp6mKZXZNpDGZ7/yMfngSvn90F3UGxEC0X7dR/XD2VkvY7TCKgZYRXT1AwD14INiMPNB1IUiAtNXB/1KJgm34qW72/DhFo+lvTDVIlakECOBzg18jAD7oM27r7jBrbmy3jdzoT4r8Jioq5zIqXVvqQC4jspvPdfjGY8NU2eqWIAVfrkC0dCPftjZaXrNTL1fWLVI3sCb9A4vAI6giCBh9qfh6jnKbeWy06/O9eH/AOXee/I+OY6a4eTb5p4lzrGqwWkFYEBVVYvxwb3/ALY4p6HmLvWC04G7byW9rcTEY7rZKrRzBXNKyERz+KTHpIsw9xgrO+KWFQLbaDz/AIMNqW0NQVmKqgYsfSABPxhxkNERwAwKnf8AguGAH0T3m0jFWV8GVkrB6HqZl3ANCgK8EsGJjaJgnpj6BpOmChRmo0KBG4W3eyDkD/dYnAnLKQpzWmUCAi0aZ2n2C0z2Zluzf7FknqRjiu6qsMNi8A7FFSp19IFqSDvycH1aqm1MbmA4MbKY7QOvUib4z+s5SoVfad9SJLE3PsO2Bh7XKraK0TdgqqonaFkX6nqT73wPmqS1d+3aqsPSQoNgRjM5zxBClSIaII6zxfBelNmFpoRTaDMXgyWkWJ98Np+Kb7NdR0TYvpZSSLkjt3HA+2LMlkwrEqFNLaOQCT1knm97dseJks1WfbXUpTgSoYeo9p6D2wLn9NhgPMemnRVuTMflgamOmVkNStsVdswykA9Jt8Yb5fI0yp3Ksc8C3xhLR8PBWHK26dfc/wDePMjXV2dPOZiGKiRERb/Dhs88N8wa2VpK+9FG8cMAL+zTZgeMFo1KtLmiKNSJAgMrDgmw6dbSMI80rJUChhB6Dt1v9sHmu6Lu2ypNxMe0g8gx2w8crjdxnfHf9dVtPAvCtPBgdfjFVaioABVZ6GBhjQzggGPOpmzX9VOP5/lNucWZzRvQKlKKiESI7Y7/AB+fHLjLisbKRCkpEbR8x/1j3L5XptX3BA/S2CaNUCYUzP5+0Y6XNQTIIH646L/ghHqlKmKrAL2/kMe48z9Y+YYFrdPYYmOezltLwTJtH+nNuSfcdP1x4XAN7nDjTdA2gPVnaVEIgl24ixso/wBzWvgypmMvRtUyCMhtaqWee5bHlTC1N8k2aaRpaUaFOrUWatYfu1HSRP57bk9JAEc4JzRqVAEcbEUwKYkL/wDlxu++GHhrNUa6Iyg/uhsXf9SgxCn3tZusd8ItYz5es5JCeW5Uow4iI44mx/LF4zXA9bneOnebrLTULCxyRxMi2KaGvX2KFF+vT5nCnNZar5k0z5kiZt6esXN49u2FVDJZmrUISmQTYljF+bTzimk8U1y0VGmwEKy1QeYFu8dT+mOs+i09rFdpsAwMQBcqbXB7W4wLkM01P9y7hWp8iQQfy5/uMSpmKLU9rtd22wb3nmD2uZwmxjSrUgQ5MPM7j1jiO3GEWo6catdaiGN074uZ7j5nC9dLze+D6VX8UcgdhzxhuyWLodotBnn5uYvh7DqlpihiC4kQLtNutj1Nse1MoEUL6FBP4ABPse/bANbJvUr0yHUAqdztxb1T0wxpaYg21mq+aFNwoET0kgmeO/OEAOZ8SNQI3LFoCC/FpvxgbI62ar8WubmZ641NfO5OrNJlpl19QVuAYkyY5jpjKZbN0PMJnYDxt4Hvg2nPH2mmpr5rfT2xAI57Ys0jU3pwtVztsUdRdO1+onoeLdJwnTxDTNRaZMJN2W5gC/PsMM81mVLGIKnpyOPbuDiu3HlPS6a7WMtTztHZVVWhWKuok8XNMzZhyV6xj5xQ8CwVds3QNMGQd07gL9OsdBONxotEUE84Md1RCBT/AImDCGH+3n1e56m63L/+npCguzSR3UH32gg2+T9hjLVl4dGPk45PDq1DK0aRqEuKglFi7AQdz9hcQP5nGY1bV6uZbezqEmFAi3uJ6++NVSyivSSBvqU0NJWZStwBG4dxawn27Y+eaxkf2eoUzCsC11f8J+D2n7/GKTJ70ac7+zoyIWLjkEE/H3wgzHimsV8sI0k2mf8ACcN9Nz9d6TGCb2YL9X3iSBHfHpqhqbbBBXk/aefzwNscPXpXkPDlWqnmnaH2yUMD7gj4xfS1haLJSqAW4JNie8/B/ngLSXq1i1MuwVBLMpjmYEj44wVmNIoo4LMXA6MQ1vv1joffDUGra26lqdSpuDRtFoW94PPH259sU0s8LsTuA95nsMdanp2XerNOmAg9O6D6jzPYfbFVfTafBiOCByD7d/n34wjM6OYWEqLUZmYXVpIDTaI54/liv9nr03q1touASs3gXJ4g/E4YppqIKcUQjAEqQDPH4unH3xS/mvuVopqsqBMzI5U9on3twMMlORya12XzEYk9AxG0ETB6TefbHWv0zRC+UGYsQu36ueIAv0xK2s06MAkKYMEWnv8AnOKtDqGoxrLIRQYJ/E3Uj2H9cMLdC06oFIqqVJMgA3+8Hvhllc1VyzlqRkEyyE+l+9vwt79cVLrSuw3GCtjFrj+c4JSrvjYQdwm/TBpz+TGz9Qxs9ls5/pnyqwBJRhHHP/nALbgdrCCLGf8ALjDP/wBlo1KYqgbCrDfFuLzOBc7RdjIQjgCTBIj+EmcdPg8mr65Xhn3yz+fJ8w2jj+QxMH19EdjJYKSBI7WGJh5eTHdazG6eZarvVQAqrALMTM269SfknBdfU6VNdoohh7gYXjOIoAsFCiY44tJ+egxSX8zcQsACYPbuZnGG5pzfgztc5XxMMvmd6KRTb6qfS/NuPcdj841Wp5KlnqZeiQKpEKxkTF9lUdD2J/8AOQr6XS8ve1QSR6QAZkdxf4xRomcrUKgKz6vTDfS4/gb+E9j3+cReW0xy8YzJ1WT01Uh0tFgb3YEdwe/SMFZHURSzAJaFde/W4/kf0wz1fTqeo0GqUG/fpYA+kk87KlvqFwG64x+iZH1BavpqSQd34I4Hbob4Uroxy2u1HTqVWoiodu25KAXA+onm5jnv84JqabQVQaYCuBMsdzHpPq4+BGCcqUpO+0CXuYj8NiP1mBgXW3DCUGyooLAi4IEAhp73/TDUMJDU1DuSesdIjt/l8ZvJ+ZUrvTpsBTQkgm9psB3P9sG6VprVxD1CrEfQljfuWt1/yMDZ3JjKhSqlNy7SxJksDN+xg4k9us9T8pGYtvcMDBiCt5G37z98Df8Avv7ttqFS0ElQYsOn2wRup1ehcwDsF+L8D3w2yOpAUW3ptcGACPpP4SPaMAH6RoNOpQXcq72UMzRzN4n9DhTrXhOmQPKMPN4m9+xt8RjihnM2CxRC6hb7Yt3AEzAjoMEeG8rms3mARScUwZZmss/J6Dkx2w+CAaRpLZeoam1qjAbFUCdzPaAByB398bXwr4fNKmprKpqKo3AmUpf/AOn8T9BTX7xhpWpUcvGwE7eakgG/OwcKORvN7HaDchPR8Ss8rSCowPolZC9it4kc8DE+zK4e27OTnMamqkqt2tuYj8uB0/hFhYfADajkgZq0qjuear1DuHaIMrHQDCU626OtJ2/eCBME7z/EP6/fAep5ipUKJ5YYt6WaBBPexJH3wx+PfdaJ9SKVN9Go9QEepKhuwHdhE26m4ixw8zJymoZfbUYR7EFkb57j7274yOXydNQEqVpcDjvFrCMc5DTHWrup1GQ3IAIA5i6wQZtaL4EzDKUzzWj0svWRqjSoA8tukKIIAHp4k97mMZPUUevWFPLlfVuLdhBETHU3tjd6dmEzVOpRqIKgB9dLr230+qkHlQfjmCm/+hhlz+6cutQkiox47KY4MW94+wGsy+KydLR81SIQKWBaSeII4kHpE4Y57w/mGkgoCwEghgPz9sEeIc/Uymwh96uxDDqpieZPOK//AKuDypPNgp7m2Goi07Ss6Q62AQ8sbWE+nmbdfjA2oDNUnWYvBlTzBBg9ulvfGyVtlQo14WCZ5v0EdyRPthZrtFfOX1blAG0TcXnCN4njb0BW5i4bCh9faq22bibj3PU/ECcM9DzFJTWFRKZBAYb1Bm/Sb8YpOXL7qq0NgBt6doIAiYF/0wb2LNUPkcokt5rBjFoEgAGIlh/kYM0jL1au5KUKgNieLjgRe2BtR1kV1pLTp+pCQ20WMxc+03vgjT9YOVQ0mAktMkR0Aj/vDIRmtJq0KTstRa1izCIPv1P5Yp8IZtqjO9kRQJYzAm3S5JsABcnjDLR6O8eYAKdONrOFk1CY+kfiaRwOpPvhnSy9DJ01LrBAJpUpnbPpLueC94LXj6VEAzOWWk2b4eazrflqUQFmH4RHo96h4NQj6UH0mJk4ByZziw8pTDcU3/EPcm8+8D4wm1VHrVFIcgAyicDvO60kmTMdI6YJ06qZuu4x3JP3n4/ngmPzU3H4nBnm9SpFyWqCm1pQsfSQACLCOcTGYzmuKXMERwJvwI5kYmGPXItyOY2KVqH1FlKnsOP7Y0eWzzlgQwZHHqEQV5vzBntb2GO6UVAFbZUDCCsWAjkHof1wlbw8x3rSd4RiGLQFH3kXw2h3ofiCkj1Eq1FUFRDEcQePynjB2oMDZlBDAgbYg9jOMro+RqU6/lmJcTvIkAXBg/f9RjT0s3SBKEmwtb+vxGA9AslqHl1YBC1Y9LkwtQc7avvazczHUYcZ7RxnFWvSJWtdWptydollsI8wC443C/Q4yuYyj1X3hWIYkgkSOp+3HBwz0jVtreYVJcWdBbzUHERxUQwQebD3w7NuSX0p3XooKexUWD0j1RxIPMjv84yFLTMzWrGkW/do31SF3dRAPJIiR0xutc0Y5qn+0ZSoPMKSbQKoHUAcODYiObGLYTVaGXQq4G9lAkFoPEd+bzcdcTt0y7IcslTLVd1YFCZNzIb4IP8A3jzVKr5pSlNWb8cn8uuLfEWdRvLXcCFk2M82/wCsONC0VqhFQNtpHju3QxPT36xhmznhqmEB3Aht8MJgwII/WRh4KtAw7+raTIk3JiAe6gXjuRg3UvAfnf6F3N7H+Z4jjBeneAFyqS5ObrAgtTBCUUPTzHNyOPSIJ7YVuuAZaFoqIgrP6Ec7UVRLVJ4CL+s8fa+Gec1MKjE7ERbbFMgRf1sPrYmP3a+kE3Lc4CzepjLAtXq+dmKnYQAP4aai4TsPxESbWwh1tazp5r2WkJWkOAPxCJkkDk9YOFr7ZW3LidO9Z1RqgKCnKkEss+ssbTM3IH4Z+BAwJozrUgUtzsILECT2A56m5xTR19DSCnYesg/SPawj/rFOS8R0cv8AvEphRVYy4BuQxImfvb++Hprj+majRDI7ULuQSDAEQR3vJj7z74WVc4PJfaIY2CtBIIgmGt+fxgCt4xRd3q3BzJHz2wXksmXQ5h12B2UIpN+Cdzj3tA9h3wwtpaJTqep1qSqzY269e/8AfCx8zFdWNR97TdmNh2tA+/PHxjT5HJ7qbK9VnnduCiLHgCBP35kYzPjHTPICVSQ6sQDPIMEgz7gX5Ex3sjHUayU2FSk5WqDG+N0T9UAn1GOmNLk9ZNWz7VqPEFv9HMxaD/8A11LW626wMfPNMylTMVUqJStIE3UR7A2k+39cbCqESKYUVFMeYhuPkXEGbgz+WCMs8bvcBeJcjXpVVemrGkrbmUgMaTc7X5tHD9fti7M5hcyNsLbgsJv/ABD++HK1npxUp1CyLZXN2QdadYfiUdzcczFyRndC3TUoqFqQC9GYBB6pMDn4HT0nkLHPfbJalpubpruBFQrBvK7p9uJ/LCLL6VVqMWqsQzSdoNltaTe98N8zrL0arh1FNQI2uSXkSeOk/f7zarMZLMUYIO4OBu6bCRMMD0tyMDUppaVTpt5iVCzcBT0a4kng/wBMPTm2KMkjdEA9esz82tgHNaQNsMTEEgqAIMSCZvHzhG1PMswpqpqFjtUrfceggYA0+QzFJSwEA3gLF2/Ebc+qcNdN8MLmVU1QWB+lZu0GZY9Fm09cW+Hf/TxMugq5t9zgSUn0L1O4/ijk3A+RfFuc8ZUaqNTotCCVLQBvIiAB0WDbjjE274hdqtS8Qrl//j5Xy2qUxtarA205/DTUC57wI79hjdVy9dVapUc1pIYv7cD7CelhOHWbXKqpAUKQL7QACTHH5DnCrOZ6KXlc9Dbvcn7frhzGQyelmKlU7Kalm6R0j36D9MM8jqG1fSYPbrPE+/xhhomT/Zk7qxksBBjpN5t/XAOf0hWYuFsSS0cmZ4va+KAHMMm4zANpBWTx3jHmBv8A2uPqY7utxiYQXZDOVtxpoh3ReekDk4Z6VrdMQjgkqTIYSTMk2vf4wP5tdZqqg4URBJsAL2I/M9cW+H8yu9nYAMT9MRb5557YYeanqtWoP3VE01piTIibwdoI/mcdZDMvXpjfKq3pBAuY5N7AdOt+Bg/UNWpwwghdsC4swHM92MCMLNPrqIcsQUUrt945/r84DamvkalKkFT6VAIB7DvaZwmyuTcU3ZkaAxKsINjwe/8A5xNW1iFBmCVMTfcWG37cnBOUqCrTK723TBvEjqFjgwImPuMPemeWEyE+E/FzU3KM00wZjqs2JU/rHBv3wd4z8LPXP7RlCCzf6iAghp4dJtfqO/6odd0zYAQCwElSTwIES0eq8k9LjDXwXqNWTTnlWZCb7XQXHurDkHt3M4Wtsr+3f6Zs6B5lGKRDVVYl3NotG2faOO5xpfDDVzT2FhS8oBXdh6VHcdyRwBzOK9L8VZf1MuRrSzFnCMSm43P4ZFxxOHeV1k5miawTaKTxTVQCVYQBIYEAkmdxEgC0cid/TW5amz1s5RylAB2cJ1JvVqdy0fSD2HHFsY3U/G1au0UECUKf4P4vdoGA9Sy+ZqVf/lEyRN4FulhxgrK5MKygqAvvIA/zufth60wuVyc5ZQFNes0VKh7Sb9FAECw6Y91AVPLO0MQ55IiA0AmD1uT9sFQlEmqxEQAs34j0jsD7dsVUvECZj6FKwCpLAwZ6mAPfA6ccdQOnhPKlS3lgiLKGPS0mG5PvjnTNXoL/AKlIKIja4sABwN1otwPfBa54UlkBSi8Agyfdj89sD6wEqWqqoEEMB7cmOhGBRUoy71TWpUVgADgBd27gdJggzHbDlQczQYcbWHqjgi9tpH+dcDajpEUUSkSvl3pyPSe4ni/xzzzhTlddq7hTuCpuomSeu5b/AJ4AszGt18mFR1EGdrf8bdueL9jjjTvEJrVDvUeWRtg3E26fbBv7GM+3qO1cva/4mNyCPbr9sFjL0aCwSnPAFgOnToP54AdmlTal/qO8jbaSQRYAAfSPjCj/ANnZatMmqIniLsw6GwHvx/fGXr+IDQqMqNK8gi3PTGh0nzKqipmP3aAbqe6ZMESfa0AA3MmPcBznMyaTBkBDsPUOVYDmR39xcY70rxL5ZWlVRlSZpMCJTp1MEdDEjvOEupZpnO4TtW8zF/vf5/THRyyuomGLdB0Pf8sNz/j54bvUtHoZrY7oruhlGvE+1/0MxzcY+feKNaIc03lXRpKxzFr9eDhtkNdrZO7hqtEWNrx0K+68c3wR4zzWQdqLZqk7b0mnVWQ0WMGCLeqevJ46ro8cvhma3m53ZRpJLMQTE2Hueg98bvRNHo5JA7nfW2kFgDJA+oIOi2ux/wCgDp+o0MvkjWoIyU2bapglnP0zczyIknobcTndXrZrNqRuFGmQJEEs/u5nj/bMDtibbemnYrxVrpzawjRRmCoYDfB6tf0g39zHYYyGayFNW2oQrRO5WJjtNzN8DOa1H92PWI9LKOk+/EG3+DBOm6WwqBqsKkwRPUiVB++HJpReuaqBg1SbEd4Mcc4NfXxwYH9cPc3rtBjHpkWIHUC0G2M7ndKU1DUplSoYTSE+0x056WwzOTq7NlklS0dh89O0YTZbU6rEU9sNPBkRgqrnXVIFIi8ncp6f0xU2uJKFr8yB0B7YZOq+llWg1FJt09p6nEwozFekWJvfvf8AUnHuEDc5ksAEgooIIJ6nrzfnF1TJU3qU9xaywQLR2k9B/ODgTM5VQ6OZAaCB0JAFyJt8YKfNKqENAZu17f3wKHU/DtGrGxZBAM7j6f1vjnVvB1WPNp1VLGAVjb7TYkfngLT9c8ggSVRvSD22+3TnDJvEiU0ZTVWrumGANut5M9sNKZHwxQFPfXdneDe8DtAF/wDx0ws/Ya9JSSu4LN1mbdwf6Y8oa/5lrj+n2w/0nJVs020emBIYC02septut19hJwDemcoZvM5s7Ke5gBcxYDH0LR9MpafQYVTvqVBIprMwRET+EGLkwLWmMSlnMtkaZSmUdySSx+mfhbtB/ClrXMicZfUc8asuxaGPJuzTaQBIBPJ5PSwF25c8ve6Nani/NwQtJEt6QCNgHsNv67v7YZ+HPFD1XICImaj1ITC1x0uZhugaT2No25x8uVYDfM+rZF1HTi1zMk+1uuFGoZzawZGJIb0kWI689e/2wttL4pJw+lahlVzVM5imG3qYqUj9SMIkMvQiOOIMiRhLn4JaHMW9INrTc9eSLDtgrRdeOa21qJFPOosOrWTMqoJ2k/xDkHlb8icBa9nAX/aaSbFnbWpsIai453dLzM8GCcAwshPWpVqaKXPmUhMnZO3b3W8j3wzrZJqtDeKgTzF9Ii8EWNyDxePjjANHXRu/B6F7RPyJgyev6Y40/wAXBacWO0lQIBgAjv7R9vcYTcPV1jNZeoKLIzVDdCos/SV7e46Yv0rJsa4qVjchiiC4BsZYk+o+0RbnFOe8Q1K1l2s8ykkAgCzSOFEf0wmzmo1UCKaZWorSsi97ET1BGAN7Vr0nm0enq3boItzY4Fy9FMttclSWX1FeZkC5/SOnTGeoZLNVANwGXVhdiSSQegUf1jnnAmqNm6C3Ben+Gotx9+x9j+uAG+sZmo7baCmoXu6gwY4EkxxHXvhQdOzlZgopODeS0AAc8/2vghKq0aa7Khas4Dsymxm0W5C+/Uk4uTWqiuhWXcraLn3nsPnjAEqeGAKe0AM4G9al7keoqynhTEA89+cEZ3XahZEr09hEkg8G8CPbHOoahmjCtRZBUZdzCCAo5+n2nFudrDNMHqrvCiN6W2XAMyZi/WcAA1/ETkGm6DabLHYYVHMtSdWWoQpuJB4/ke1jg3U8tUWr5QaaRE+aRJAmDIHUcYe6b4Tp1UpPU/8A4yPCCfXVMEbEjnc0XtYG45Am3R74BzRzK1GZf3f0wR1AEfeZxZ4w8Ief5K1M1Sy1Kkp2q0EmYudzADjgTGGPiDWE03KiAi1SIpUljbT94tMd+px86pMcy/m5upVLE/hVTYXsWa3wBiLbek44a5rTnSXo0tpqmtRoUiaagEEsTIYreZknmLe+EWY1392wBAJ6D/OcaHSNSp7QjVXq7T+7YmCBwVaSUnnmQQfsB/Eeh5cKuYhiqtu8ymvrpR0qLMuk2v6l/iYcEulsrVOYWmxenCkDbe4gzcD/AAYpau2d9IhUW5gdTyfmb40ucqKQQwG2pDhunNmB946/BwDltL8sTTgKSSRN/kWuOLe+NAFq+DnaluWtbpK9R7zP88V+HkZNyNG5CDP/ACmTPXpjunqWapVfUwZR0MxwCSJHTi3U4mfyz1G82mdloaQZMH3tycAM8zruXLik0EkQYnk+/t9vvhLr2Tol9oj4AH5z3xZkcmEJVirGeo9hESOfntgXP0CrFReST1gADp2/vgAOtm9p2imLW+g9vb+fXExWVB6t/n3xMIzPKaBUrOvmtsAWQAQTH8h+uKa/herMId1iQrQDYTFjYxgfN626OL7htEHrx/g+2Ccrr9V1bbYdW6yewm59sMnr+FCopmsSSb7U6CY+r9Z+09cM6OhooI8hCeIKz1iZu1v1/mNT0/MZxlRGJUQGPqULzDNz+Q+0402RFLIkAvUzGZIgAcCTYTwnvy0T9PGBGWcxCL4PB21cwwy1KkSGsAT1iDcE9rt7XnBOa1RBSFOiPJy4tJH7ysfxQh5HT1deZiwOsatsaar+dVH00x6adPrYdYPU8nvzgbSs3Sd99SoDV6Emw9lxTnzyt5V5kMxClfLToGM/cnv7QAIA9seZajTLMjtu9RTa24Tt6wPfi/5TizWa5EOlyD0vuHUfBEj3wt1DMZmnFStT2q/X3iL3JUkd/fCrXw9brQalTpQKYYozTtILEWizdvy4xiqWUquwZpHaATPI/mMNKeo+YAKclwQSTwBMgdz/AJ0w2ps1JdrAO0XkHtMgdI5xLYkoV6uXYEMVNmEHqOCOhg8g/BxstN1mpmXWtR2JmAsPTmErqIlTPBg2J4uDaCM9qGtLV2u6BthEm4NhF4+fvA7YPq5FKYWoH2FiCADYnoZ/C0HnDY5eP6c+I/CC1Ac1lP3dOdtaibNRafVb+Hi3AsRY2M07wxlPLUtSVtyg7ixHNhtIIjvhlp2baqx2FDmAsENHl5mn9O1+isDIBj0kwbGAPmqi0V8xJWiTsNNheiw5ptPEdO4PPEh+PPfFJ8rlqOXc0lDGHMuSASQYVWPYduCb4s1GutQ+WAu65E9CB+YM3me+MpqWrnznanO1jJnvF8MKFKrsOZZgWAEU4+oGxP5XwmzXZagyoGZizEWJG2LTHX5/rjN6pqTJVcPJAAhZtxzGK08W1q7hVALT8AAdyeAMG6r4Map5b066lmWXLWkyeImwEAdYAwAjqrTY7lYqerfztx74bplP2BjVVvOgDcZFhNoF7En34m0YpyPgtiJq1IuZVL2HWesi/GGD6QGIbzN1NgASZFj9MSBzBFuCMAD5nXqmc9FNAzbfqt6IH1Ej2sB16YWZPUCGO70nhpPPQtjRZ3Ypp5egQHcQgTv/AA+8+17YCztGnk3BqsMznZ9FJVlKbNb1/wAbTwo4MTOArdL6eWU00r13KUSSAiz5lYyICDmCev8ALnD6p4iXLBK1RP3gUrTpQdlIdAtgNxES03i3piQNgywFSuf2jUaghEPqFEN0A4Bj/AJlXnNAzlSpuzA/dGWaCDJUGJiB1i3AtwBie0yfNZ/WteqZisa1Q7mmY6ewA7DBmY1anWKMKhRug/IG/S1sNKFSmBP7MOY4WwtB/wC5xXnNByzKzBSG/wBrfB446xcYciw2lZqmrinO4kHd9uLg8iTjW5CsyG0OGttb6X6EQbB4t79z1S6JoeXpFi0MwF5Mxu6CYn+eLRmR6xKgSIXfMr8G4Ise+FYmx3m9OFMOKXmGg3q8h1O6kZ+qmTyB1HUf/qlzOo1EAkgBlgOBYgfw/wBjfvjW0deq09q5gb6cjZVX60PvP1e4POB8/lKbPvoLTk3qZZwClWL7lUzyJuIjmQZwt2CVlNO1RHbcRuK+k9JFyD7XthpQzVdjBWEbhiYME9v7+3fCXW9FQA5nJ7gi3qUWMtSvzP4qc2Dcjg4oyq16qhYCjpJPTsBxi5dqe6/nDTrAdIFp4ie2Bm1ddkBZMyfk4NXTFpuHqN5hH1BhAG6wN5t/fDOrQpskgkew4v2OGTInOnv+hxMGZ2N7elD7xzbm3fHuEGkzOgUIWBvZkBLWPAuAP7DHmR8JEyzFKND8TsSATeCoPJItA9saTK0KOVpK1dlq1QoMTAUESOTb73PQYWan4xqNGxRu6SCY6ejt7k3PYYrTny8vxBi1Uo0hTpsaVEEks6+p7XPqiJ7KZiAY4wpzOeqGmwoqKNODLEDe/wB4hR0AAAwJTzzF99dtx7c/pgvMEshN1R7STPI6CLfbD2iePLLkiymZTcCw3QfpPB+f74PbTwWLKFVmMKs9Y+kDrhTXyYy9ZGJ3JPMRFrYcpq0sBtA3GxI9ueP5Yh1x2cy1MU22Esp5HBBkifgg/phg+frVaIX0IGBUiATHvukfp+WM9qWrqhVGAYGdx4sT0jge+Ocrq7IV8uXAFxuv7xPOGDKh4dK1mZYpICCFufV1Hxa1+uG+ezhJG4QDwR+IC0T35whyWuuhIrblDncpIiRwI/zti/Na2a000DMSR9InaF68faeuAFGcrBap2ruQASRxIESe9r/OLc5nlrKgNQ+n6QLkSeIi5OG4QgFVpKwAktB7gGTwDfgjA+j6bSao1XaxdHXas2MySx+Ij8sIO6GSzWXPnGAituEGShiJI7H8SybE9sa1oz1LzqADPtCZjLsbVB0Wbeoc06lugJkYqzWrKymkykSDckX78W/84y6eblqnnpuUA2bgXuAR1U9RimHkx1dwy1fwa7U1fJKtSiBBpuP3imTuDSOVaQYuO3Ui5Xw/5ZCmsSDMoLBTyBuk2jpjZZTWC6/tuWXcbftOXUySQPrp/wC8Af8A5LbkDA2u6cKqfteUKsHG4gdR1YDoRwy9PzwlYZ/FZfM6RSy7hx6GNgxmCexBtB+2Fp1tg3kpSJck2F5JHTp7zxhpm9WFQinVQlesGQPn/rHmSrUtxqKqsQ4W5jgCCYub3HvHbCbOdO116E066bahHpMiOZFxMxPQ4YLTqZ1Wp5ZFkqNzMYVIJIJPQzewJMe04Jp6AM2hpoqkx+8qsfShN5n25gXPxODMhpT1qYymRmnk1tVzUequ0QxSeR03cdrAAlukW/EZnN6iEc5fIKa+ZcbamYUXIFitIfgTuZ+Tg6jo9PSqfnV2WpnXHpWZFKRcgEGTfkx1+G91bWsvkFbL5BQDxUrkyzRyAfnrxzAxldJy/wC1VW812gXNzJ+TfEfyOTRpotX9sevUqPuqsQLmJBgtccbojtAjGoqVRRy37OW3RJuZ7bQT3BEz8YzOe0vKK6/s9TY5iSCT82Pp+1sD0slXesaddz5VMTKW8yeAs/rHEfBxcU7y+Tqee7FyKDEusH6gxkKO3Mfa2HpylJ6U7AjHlSO9hJ5mMc0stSKBSm0AQnMiOJk/0xmMznqpcpvC7GgmJ9hYYYaGgihHJA3UwQs9AQJPXsB+eKs46HLnzF/eBv3bqIBBPQ8x89Z46LMxSrp++pPvAEMoHIF5g8xe2FeoeJWqWm3Qe/v/AGwg1elZ16tG+2oo9LqeR268fbpjrTdUSlIiaZP3Q9DMSIPUYWeHKhpUiu395Ua7G+0RYexIvHvfDLLZQKSrCGHBk+ruIm04NJsH1cgK1QVKMUa5kgggpV6NtgGGI+pLyDwecLNUyUq/kr5eYpialACzgAEvRjnuUvwY7YseuiTtHm0bEqTBB7qeZHth0xSvTV3dvR9Nb0h6Z/CWKn1A94BBHW0Z2aErDZHSlqWdmII3FZj3ALc9cV5/IlQfKe3AUnr2E41OpeHmqMYK081tPpBhK4H4lPCsRcjgzIicYKtmnVyHWGQkFT0I5n3xcu1B61CoGILXxMW19QliYj2HxiYYafMUH2r5k8AjoLjmB/M3x1lNKZj1A7n2w31RwQGb/aP0AwK67yIZ1AAgrbn/ADj4JtxpeHH4sfbdpbrGSak4qFfREH5B5jtfkcYXPrygRI9gDjV6tt/ZNrlSVFzA4ibECBhLoulUgUEKwKiSTB3G5k/0xFdUmpqFIzvmmCJBB949hi/LaE6BXavsphdxgbmAkLAHvONfpen0qe51AAYkk8Qoj27TbrOLVrZaurbKiuoIuBwTxyO3bBoyGlk8s+XcohJFmeoJJjqLAx2iMD5Tw/RqVAvlMu0brEwYPWZscUah4hQVCkQASpveRaZ+2LKXiBUQinYxBb26fEYRti6Uq1Py6yq17qQLAiZtf4IgiTjPZbVqWUG2ipbb0I+r3a1zhLSz2YdgVYzEQLn5J9x0xU1OoPSTIBkTKzh2gwzOq1qvNIIWIg9DcxIFjAnAa556FQUiWQTuZpgmf+PS3/eOMtqbu5dzdTAUXPuY/T8++OPEVbzWGxW3DixmOfyGEGnzXibLlIcBt0EERYi8xz/hxY+p5fMUQjMoPKk3APxz1jGc0bw0SFeoJBi097gRBk/OO9c0NEE2VyQLHv3At9xgJfomvtlq2+iYUGP+Sg9R2Iv+WNsurLR/+XSG7K1DOYpr/wDaYmPOp/f6gPnHz56W2CVIWABH+c/3xpPB2bejVSRuy9ZvKqAiRLCAY97A/fFOTLih/wD1D0ZqVVamXP7mqASR9IY8RHAYQe0zHbHGh+FKmY8paR2rdazEGAAZJB6tJIA9x2x5nPFb5DM1srAelSqEIG/CPqAn4PWeMa/SPFL1cm+ZCqnqKU5JO2Bc9jewUASY74i3TbH2vBrmMvlaFFaVQ+XlkH+neavc1CLlSelp629OMj4g8dVM2wyuVilSNp49I5LRwoHQYzWrHM1qxWqx3gS7MZiRMQOPjEyWlNQbcG3b1iGQgd+ZjpiZN81pJpqNH0OiijcFeRdokuep59PwMINay4pVVq0qTIWMbFvNiZAHsL279sLX1ipuKAsahaNoFjB7czbDbKVqzzVqLAkKsER3Mweth7R740UI0usCSz09pAn1iPkr8W/PEqZ6l5hNRgyH6SDwfb4x5rs1KDOu4VKfqUC9yQCPg8/YdsZ3Qcoc1UClZJPT6j3jsL3OAGJqCrUYK7LTQiVHeP0jBWYye2i+1T6iS03JiBN+sR/1gylo9JWKBTTelO7aZ/MmZ/7wjzHiF0BRm4NxHIHt7jCDyrrbIh2vuBiCOLGw+w/ni05LLurV2aXsxUQFteIHx15xzp2Vou4Qh23xDEAqjGCRAE2HJtAwRQphHCHjiwBHUmB2tgCzJeIKZLeYilWv2i3HxbFGqa55jqKd24CrxAv1vPPXnEzWQy5f6VBMABSQDxeOJ9hA9pxZ/wCypSU1FhGYGFm8C5gHqPbDCzTtUV0Icgn+8X/6x1S8QtRqL5ZWY6C3MREdePvjNZ7TKpfdSVmDXsP1j9bY9o5Mod1RpI/COPaT1v0wifRMtq9HMAUKwNO80mm9M9gew6D+GxAi4Pifwk+YjdtGZAhKgsmYA4BP4XHF/wCUHC6lVWtSlpBF5jn8uv54daF4iDL+zZo7kttqHle0np8/3xnZZzCnHb5RWpMrFWUhgYIIggjkHEx9T1nSH85pWlVPp9bLdhtETHtGPcP2NV4n01/2eadyVDCOtgbYxeU8SP8ATtkm1uT7ffDvwP4p4ytdvQbU2P4Senwf0wXr/hulQqedJRp4HBPM+xj+eN7y5MP28vW/IJsgaiS7ezLJA54n8XziZyjTpruBIA5H2/PFj5w7QfTMg89OtsL8zqlNjBBgG47i3ziHWEpa4aikM+1gIHSRM8/0+2Dsvq6httMqGc3sAqwOYH3nvgLLaMldj5amT0Uz7wAPbFRJoGwsD6h1+/8AlsI9n1DImowB2koIZv7+/cjvhP4h09BO2AyiTH4r/wA4x7lvEBWSLSZP88UrmPOrgiYm8fnhk803VfKMtuEi46/ri/O6urfSzETInp0i/wAAfbDTVcmtYKu4uQpkkRt7QYvbCujoFOmw80swaw6CfeMIzLRn2AmFlognu3BYgTA4j3ww1dlUwNjEATUXgm0gHqZPT+mMvWrPSqFWlWW3sR0j2xM5qzNtDMfRwOgkyYHAk9sL5Pc0a5XWlpM1/UCdsgRBuPvhdres+YZmWP8ATrg7TdOpu3mOq3kkG8dALmDAxfR8KftNTbRUAi+4Cw9mH+G2KRbqbqjSdQertDqGK2AAu09DHP5Y+g+HNNFDKg1kIZnDinHq/wBojobzfFulaXltOQBf3tdhdup+D+Ff/FzhTr3iVqJK7t2ZayootSB67f4o6XPBJw45/Jfd1qg0jzn/AGqluquZcqajEE923ASOwFsPPD+jZanQC0W8zLl/MQtfa08EkDrHNwecfLs1Vp0iBUoVJInczgbu5EAj9ScMPDvjI5ZiqAtRc3Rjcd4It+l8K474GNyxFatU8rNVkYQzOWJPY3+84Gp5qnO5pBtJJ5IMxY9rC3Xvjc19NyufoAONm1fRUAgoD17FQbMh46RjBZ3wdmaFUrXIKC6MvFQXNjyLC45+18RPp0Y3c4A5CtTOcrMOHHp72if5HDmi6hQEHB9XuOs4J/ZkNMKVVk4Wfw9tv8JHTjA+RCvKsvlqkT7/AHHXFqBUa1epXNJR6ZkGeQO1+fniL4JpacuSrbnk+Yh2knrMtwB7YGy+YKmVVo3+iqSJF7W+1/bDnUXXN0vLKQBfd2PTbz7/AJ4ICfNa+qKQCJPN794wt07Q1zAFW7GTuBPvI9+MU5vw6aJVyTUpk9rg9JHY4KOYqUBtdTTR7qYFzaZ7ccG+EDlPDewH1hWN4QztI45v0HXCKvpdZHVqzEKWN0NzB7kcn3wVS8SKFt6jEQOuOshr6VFZMwdrbtyzb2gf53wUQHqmSakwqsSabGxU/T2n298Eadn1rVUXnaJk8BRc8jrYffHWa1Jan/x0EqRAk2JJH3gRODaXhWkgBDQxkGPjgg9Pb9cOCjdQ1YKq2WFJ4HbiLfOMrnlbMVm8mmxFpvYGLkk8d8Umm/n+QfS08zaAJn3tjVZCtRQCmpCQIkXnuWPPODsi3LVQKYO4GAFIng9f6Yso0qdaqqBruQsixEmBce8c4W65kfKbzEMbiQ0d+ZHse2D/AALo9atmErbSKStJbjcVuAPvEn5wqVE5rL5mk5piq0La/wAYmH+vZ7LLmKgaou4ETfrAxMTtOsnyYHH0LwbrKZukcnmLtHoYn6vaT+IdMYOvlypg4qp1CCCDBBsRjXossZnGm1vw/Xy9QL9SMdobtJ6jp/LHXiDTloOiLeVlmPJP9PjGh0HUxqFDy3MV6dw3eOD/AEIxlfElZ1qKtRSpURH35B6jBUYZf83t5lGZGi0Dkd/7Yp1CrJiBBwMub6kzjgVmdvSsx6jboLm/bEN9nA8O0URdxZ3IM7SenMfHvgVcjVo1VpIpYuNyDrfv0tGGuX1TcIJjd1N4HYY5GrslfftL7BtBA4BvP5jDDmhWqUqhSohBU+ogyJNx/XBWf1KVgr9JHP8AbCLW9XFRwwlWiG5vHE4XPnmcgMbTfCBhnKa1dt45iB79cAPlWpMGNx0OG1DMLCleVHB7c/3/ADw907TaAUVc4SaMny6YX1VWP8Ki+0TzwTgGVkmy3w9plXMKwDBaSXeqzQq/fmfYY2+nVUo0PLoI7SfUzSpfpeBIHZBeOYEyNVVFKB6QUj1U8qkKlH/fVbg1Pn6fmMZ/XPErVjsVgtNZErMe+zqf+Rufaww3Plbk0mfzmYP+lG8mA4krT/429Te8W+cLKHh3yfWSXqM0sW+qOoU9zzOOcv4rFNFVYKtAWOgiB98e6h4uUjglo4i5J+OuBrjjoPrVCnUZVBDAktN/gRHQg3+2B30bL3WRu6Qefex/vhDpmqHf+8mZPtHtjR0c4m33tP26zP8AhnucC9Rbo2v1MpVFN2Ii67h9XQq3zcT7jtjbHNUjR9YH7HUiJMmgWsIYf/bmwP4SY44+b5jSq2cIentCpYFmN/5nBelajUyrmlmF3UmkVKfKkNYlY4OFZtl/C7nQnxbor5QFd3oYeipxu9rdR/2MZ6jqwdbn1fi94ifucbnKO+XpmnXIzGn1PSlWZNMN9IccjtP3HbGL1bwcaOZFNWJpNdXm5WJ54J6TiZfitd75dV9cU01WT6LqOSe0+8Wnpj3TdZIWmRyAQR/5+cO9K0SmqEp6IHqnkntJE8d/thJ4iyopDzVImYb3B4++KB/VX0EluBxPftgDOZ9WppR/1AymbXBgsP8Az7Yza63Vqfu1/FbDujoLrTLUzwLHv/bDC7T83TpB6e1QrESY6WIuOBi3W8lla231EEgtukSIm3Fx/YdsJdM0aszeWairc9N0duuOqmj16TGo5kU+fYSL2PH9MBmWl+GqagsjFmBiZj3MCMXZ/NeUymz7mAm0D5+O2BadYsGZWW8+r5/lzj2lSosRSKkGoIIEcgE7wOJ4vgIYcvSc7igDRMxB7ci8YW6pkPLHmCRA4m1+v2wuzOcqZdzTqC44YdR0P3xp/DGk1ax/aKxFPLpf1W3dbA9Pc4LdEp0Hw82ah6yN5Y+heN57nsvucEeJ/HAy6nL5VgXA2tUUQqDqtMcT3bC/xZ473zQypKUuGcWL+w6hf1OMpSpCJtPviNb5okCVHJJJJJPJnEwY9ETwPy/7x7ivY9NHmNDFZAxcLa9jJ9uIA/6xms1Sp02I5+398e4mOfLPLPz5Y28RtJMfHLI603VHpVlq0ztIP59wY6Y3ms5fL6hl1qhvLf8A4kwRYza4nExMdM+nJ5cZf1fLE0tMVHZHILKeYMYKobVRgDHe3PTtiYmE1nQTTspIBdyqz0ucM8pqVLLlgu5iTIY39rqRiYmAwmYQ5hmKwQLyeeOOMTLZLLtSvKODEyTPHYYmJhkc5HJUMioevFfMPHlUYOxZ4LkgAn2GGYbyqu56gqZlvrrEErQBE7aSxJYA/V04HfExMJjr5Jdb1MvTZMvPlT63aA1SO8cDrt/rgDTNWVRDD0nm3teMTEwNMZI5bK061RTQfywxurAnb7ix/LGhy1ChRACVLz6nKncYMRxAE9B0xMTCjSszrhV6kg+oG59sH5TRUZQHqNJE8mBPHA5xMTDI90PU6dJDTZjCcc9I7DA2u5mmy7gesTfrxBjExMPabNwu0XxA1EkE76TWqUz9LL1t354jGmatSolKLVC+WqGaFSDvosfwm1xfpiYmIsTjNANWzZonY7A9mANxxxEjCrJ5tajk1DCXCgDk9Sbdu+JiYqLSrpVEVD5dww3DkRBuOPjjBzaq3l7d8QY6m2JiYDJstrIViw+ong3BE8+2DBrgIKvbf2Fr2jHuJgARdNpClKOwb5MH5EYqytVqbeYzS5FjHHcY9xMBVpvDVOkwOazDDaq+kEFj3J4tPT2GEHivxq+b/doNlFTZRy3bd/bExMKc1MjNyMeo5tfgzj3ExZnBoI1/XcD+X/LExMTGa3//2Q=="/>
          <p:cNvSpPr>
            <a:spLocks noChangeAspect="1" noChangeArrowheads="1"/>
          </p:cNvSpPr>
          <p:nvPr/>
        </p:nvSpPr>
        <p:spPr bwMode="auto">
          <a:xfrm>
            <a:off x="63500" y="-841375"/>
            <a:ext cx="2619375" cy="1743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0116" name="Picture 4" descr="http://www.mycouponmeals.com/wp-content/uploads/2011/08/Welchs-Grape-Jel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267200"/>
            <a:ext cx="1905000" cy="1905000"/>
          </a:xfrm>
          <a:prstGeom prst="rect">
            <a:avLst/>
          </a:prstGeom>
          <a:noFill/>
        </p:spPr>
      </p:pic>
      <p:sp>
        <p:nvSpPr>
          <p:cNvPr id="90118" name="AutoShape 6" descr="data:image/jpeg;base64,/9j/4AAQSkZJRgABAQAAAQABAAD/2wCEAAkGBhQSERUUExMWFRQWGBgZFRYXFxMYFxwYHxoaGBYYGBwXHCYfGBklHxQXIi8hIycpLCwtGB4xNTAqNScrLCkBCQoKDgwOGg8PGikkHBwpKSwsKSosKSkpLCksKSkpLCwpLCkpMikqKSkpLCksKSwsKSkpNSkpLCwpKSksLCksLP/AABEIAHgAkAMBIgACEQEDEQH/xAAbAAACAwEBAQAAAAAAAAAAAAAEBQACAwEGB//EAD4QAAECBAMECAYBAgQHAQAAAAECEQADITEEEkEFUWFxBhMigZGhsfAjMkLB0eFSFPEWM2JyJFNjgpKishX/xAAZAQADAQEBAAAAAAAAAAAAAAAAAQIDBAX/xAAhEQACAgIDAAMBAQAAAAAAAAAAAQIREiExQVETFIEEA//aAAwDAQACEQMRAD8A9FipqusUyye0frLV3+Fx6xnjCTmCFlTMVALLuB8r0c0NBesAox2bEKCVFkFTAg/yLB3cB6AaPxg8IOVxQUJdqZlPrqWv9Q4xyTTi1RonYpnY1eUEGYkZ0s6zUMR3WjGfj1hZaYsdo/UqhrWGCsGV9hhmSoZ1AkksCRfUWbnC3aEpANJgJJLpCTQubmzVvwjeMk1Qme02Xi1rloOYuUg+PvzjHEbbQmYyp6QQbZw/ePtHi8VtqZMQiRLJCEpAU11EbyPp3DW5gGfswjK3aJJccmjWKKbo+kK2isj4Xb3kqoOYFYDn4vGO4moG9ISPVUeL2XiJksuhRBD05afqPW4LaYnIzAMofMOP7jeEYvRDk+UVG18RmZUwk/xLSyeKVB0mMMTtGYB2Zs0HVJUrNxbQ8hXhGmLAWGPcdRxEJsbtPKkpXVYok/y3Pua4N4pxSFlYTK6WTU0XNUxspw/vnTiI0kdKllR/4lg9HQS/NwPWPPYXAlagpf1ef64RdawGSBTujL8HdHu5eLmTE9mc51YBKvCFuIxMwH/NWTzLXsWqIQ4GcUZSksRbh7aPQS8QJ6MzssUWN/GNUkxN1vopI2ysEJWTX+RLHiDeLzlkglC1NqAonvDXELJuzwFspTODkL+Ub7Jmggiykk2D+xFLxkv1FFbQXYrWf/L8wHOxSx2gskaglX5pB+NkgF2LHy4RgjcRTmIhroEwhKky5kyqgorLlSXo50JqmsaYUZSwmAjXspYpJJKQQXdxQ6UMDrkozzCJvazFzlmUTVxQd0XkbPSsOmYPqcsoKJe5LU1ekec0+0jRDHrc9ir+JLJzEsdQfm48IQbZSiUFFKiVr3g0B+bL5h3h7IwCU0Kk5auMqhpTTfWsIekUsdbLFD2Q7Bjc3bWhrGkFWh0YbIw+W91JJ8x77ovPw2Z7HKo0L7hZobbJQkoWkn5VIUH0ADrA4MDSL4nDAnE1SSVOkOHBSMxDciLaNHYlSIe2ee/psm65s+4b4Kl4gyZwX9Kyyh4EHz9Ya9aexmCT8JS1uhNXBUkWYXRxpC7bOEIw8otVi5BB/wBQtwfwg42JBeJxBAoTvtCWYDOnB9KNyv5xpM2kSgHhWLbFl0Uo6U77mCTsFoLxRAKG0MBTsE7Kccmh9gUhaGWqiCpAe/xQOr8FEh+Ea/1BSvtEkImJSoUqOqIUORKSecOgEMlDADl6wVLxXVTgfpVRXI3hliOwlQKgUjq2o+ZJSpgDcEhIN9OMKdspDuFBTpzJIDOl2toRY8oHrYLwZbSlKbstQuD5+kKllSFJXmcFqinppB0metclBBrVJtpbyhROlKYpzGlWJp7tDk+xI9BiU0I7x9/KFC5oBFRcRnsmigp9eNrH1imKw+VRFaH7wN2rFVOho5+KAQ+dWVi5bM53WazvGUualacktLTKF2u7uDxqw0rGOMwxE6YtJStPbCQCHfV2NGevARlhFZSCCADQr0dmLg/TTnrujznFGljCQwAZZYF1PWp9Q7cfCF2NL4ktw8WMHTJhIYtmzDtB0lTHShdwYWTVkYg5SD2tX8C3EWjX/PYMYS5a6stgagMDVilybkVNIk2ZNKiesSVAuFdWjVLK8Q3hAqhMzAMmpdu0ByvxjKbhl5myoemqo6ciRgJ8+nxEGjf5aWajd/ZEUmomkZVZSFMVsgAuElII3UpCuZgZi6sBexO9okrAzBV+F1b4Mh/oCiacjcfvDvZwJQeJjzrtTcW84Pl4dRJAPEVI9IlMdWOpklTNmYFntcVSeYL+MXXOmOSmYmqgouhJ7W+vM04wtWiYkZiAQ2/8iAliYyjUMd9GisiR8ibOAYKSU5QPlGYAOEsd4ehjLFIWogrYnKodkMN/qXhXI629VDgoQZ/VLDDq1Oxe242rvh3YBGwZvYUHsQffhFpy09YRSou2vtMA7DmtnBu3pBC57KAY1Bh3pCfJXAzAFLSX3im+NsaHIO8An0+0AoxDTj/t3xvOmk5WbX1/cCegfJviZYQZqcwWCVKUApLHc2oaveN1IFw8sZ8tFIclL/KXJzB/oUx1pBK9n/GmGYUVUoUWn5SSKbo1TslAV8KpIOYZ0lOlxVx71jhb6Ks7jFsACwYsHuGZmZ3H6hXiJ3xVdoFiWvRiSxfvhnO2USGUtCSlyzou4ZJcitPTdCXGYdKZi1GZUqUUpYvcjwqRzjSCofI6SoFQPeORjfEJ+KW3AjwhXs+c6U70wfiJzTH/ANI+8dKeiSSEFIZTZmcgEHnbR3jKZNZFNFH1eOJ2mFFWamYk0s5bfXTX7wDjZ+VCtamE5a0JCKZMdJ4v5w62XPcyzvDH0MJpyWQDvr4UIjTAz2GUaVHvmIhMpcnp8e/VsND5Rng5dwQ6Xq4fQMRE6/Ml94B/Mdlh0q0pfi3rG8XTsiUeixkhKywYFuVjaNp8wjKwF9d0ZdYSA5r4HvGhjLFTWD7nMObVtomKpUL9nLrMPP8A+opjJwB+WMtnqIQeP7MZz5jqaltYyL7LyMYnrEkCwINhWCv62oIBrpzUfxC+RRZYWEF4VXHdAB6XaOAQhakGZKYkqKspUoVJZhcMSGceULpeJCZfVoUoB7gEODrQunSPX7Q2Th5a1LnoyJJ7IzhzejC13hJjtqYRGYSZGYu9SrL7rHkQnetsu0hfLwa1TJfZF8wcPrS2tb8Y7j+iylPMCwHP1FIIetXPL0iuL6QKUSUIRKt8grd6kwJMxkyYT1ilLpv3W4NHRc68EpIticIJKgUqzJO6z2PIH9RpiZmf5blLXar7++ADhifu+7Sl9YsJatHADV9I6IyG2DIWpRALBuHDjWKY+cSyRvcvyajxutKgeyGL33DlqYyRJLHL2jd1VJPDTfDshsGylSGpR2PD2/gIGw7pqRY93EHeINkIftJHae1efsxtiMEC+8gu3f4GFY+TTA45xS2nDhBKsWQmj3ckNbdChErKWS727QoftBchS3IVZmPCNFILDJWMUohiW+pwKxjtrGjIEA1N+AgbE4/KcsupbnveF+Uq7Tgn77mirBsJGIygAXEZKJuQXgaUojnDOSgqvCEBpU19Y6cU0EnZSjdVNN8aS9ihxV4nJCyQ32tPVMnLK1FRzKudHpAjcHjbGj4q/wDcr1MVCY51rggok17QDRSfjjVKQ73+3vWNmEc6todoeVFZGHzP1hbWhamnOJNWCkACgfwiCSIIRsxavlSo91IVobk2AS5VAK5TVRO96AeUaTJlQwZi3/b+3hphujk5ZZMtRN7QfJ6ETyHyKFQKtx8qQZoDzksMxBbc72497xwKLcbuW9tHqpfQOc9U+JDQbhOgKmrlBrcv6GJ+WPo9niUywai78+Z5R1WFmKNiEm9a+zH0PDdCQB2jVtGbjpEX0IP/ADB4fiJ+xEVM+ef/AJBJuPWLI2Jv8g3OPoiOg3/V/wDXTxi/+Bku/XKYaMPPhD+dBiz5/J2IlNk13wUMIB/ePfyuh8kbz3n2IzPQyVfMoVqKb+NtIn7CYYs8MMMmJ1QenCPcf4NlaqmECtAKxvh+i+GSaINWuo/eE/6IhgzzSugqlLUTNSHKiwBJufGDJPQGWD2px4pAHkTHrVKGb5dftElTw9mbvpfu5RzfJPtmmKEcjoNhw75lCtz6NG6Oh2FF0nk7v7aG/XbzeNUzMzWb3aGnfYUL5OxcOlimWinB+GutYLkywAyUAMaDR+EEJSwt4Wiy1cOUOn2BgZxtXwiBSqu7OefdGxIHP28cUeN/7wsH6BkCTvjqZP8AaNCsce4RFTAA9juv6Q1H0Cq5VGBPIfuOplF38NOUTrwzguIquaTa7tDaSAuqUaX9+zHVoN2+0UUaajcY6mZS/j+IdoDgS1uH5jpS/sPFutelR6HkYzE0vr59/dBaWrA4pNX9N9vGMky3Kan3pGj6cX9vrFs1g715Hid2sZOKYwOdh3Vr5+UW6rRi99d1dN0SJGLKLdTbsnwNha/ONEyjbtRIkaR5A06s8fPWOlDAUfxiRI1ZJ0opV/A3itRv4ho7EiJOgOhJagNecRUu9H8YkSK6A4hG4V/EWS/HvESJBEDmUsL+EUY7i2/d+YkSBgcWCzgG9mMVmKPGtxY2iRIzk2kMqhLpLg0tQjm0cF7KuPWJEjJyA//Z"/>
          <p:cNvSpPr>
            <a:spLocks noChangeAspect="1" noChangeArrowheads="1"/>
          </p:cNvSpPr>
          <p:nvPr/>
        </p:nvSpPr>
        <p:spPr bwMode="auto">
          <a:xfrm>
            <a:off x="63500" y="-558800"/>
            <a:ext cx="1371600" cy="1143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il_fi" descr="http://media.savvywino.com/LocationMedia/Standard_316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4495800"/>
            <a:ext cx="1714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Delaware River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Delaware River is the boarder between PA and New Jersey</a:t>
            </a:r>
          </a:p>
          <a:p>
            <a:endParaRPr lang="en-US" dirty="0" smtClean="0"/>
          </a:p>
          <a:p>
            <a:r>
              <a:rPr lang="en-US" dirty="0" smtClean="0"/>
              <a:t>The Lehigh and the Schuylkill Rivers are tributaries </a:t>
            </a:r>
          </a:p>
          <a:p>
            <a:endParaRPr lang="en-US" dirty="0" smtClean="0"/>
          </a:p>
          <a:p>
            <a:r>
              <a:rPr lang="en-US" dirty="0" smtClean="0"/>
              <a:t>It empties into the </a:t>
            </a:r>
            <a:r>
              <a:rPr lang="en-US" u="sng" dirty="0" smtClean="0"/>
              <a:t>Delaware  Bay</a:t>
            </a:r>
          </a:p>
          <a:p>
            <a:endParaRPr lang="en-US" dirty="0" smtClean="0"/>
          </a:p>
          <a:p>
            <a:r>
              <a:rPr lang="en-US" dirty="0" smtClean="0"/>
              <a:t> Deep water port in Philadelphia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il_fi" descr="http://nrs.fs.fed.us/fia/local-resources/images/fia/special-studies/delaware_river_basin3.gif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0"/>
            <a:ext cx="434339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Susquehanna River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Flows through the center of the state</a:t>
            </a:r>
          </a:p>
          <a:p>
            <a:endParaRPr lang="en-US" dirty="0" smtClean="0"/>
          </a:p>
          <a:p>
            <a:r>
              <a:rPr lang="en-US" dirty="0" smtClean="0"/>
              <a:t>Juniata and West Branch of the Susquehanna are the tributaries  </a:t>
            </a:r>
          </a:p>
          <a:p>
            <a:endParaRPr lang="en-US" dirty="0" smtClean="0"/>
          </a:p>
          <a:p>
            <a:r>
              <a:rPr lang="en-US" dirty="0" smtClean="0"/>
              <a:t>It is to shallow to be used for travel</a:t>
            </a:r>
          </a:p>
          <a:p>
            <a:endParaRPr lang="en-US" dirty="0" smtClean="0"/>
          </a:p>
          <a:p>
            <a:r>
              <a:rPr lang="en-US" dirty="0" smtClean="0"/>
              <a:t>Flows into the </a:t>
            </a:r>
            <a:r>
              <a:rPr lang="en-US" u="sng" dirty="0" smtClean="0"/>
              <a:t>Chesapeake Bay </a:t>
            </a:r>
            <a:endParaRPr lang="en-US" u="sng" dirty="0"/>
          </a:p>
        </p:txBody>
      </p:sp>
      <p:pic>
        <p:nvPicPr>
          <p:cNvPr id="5" name="il_fi" descr="http://upload.wikimedia.org/wikipedia/commons/thumb/4/44/Susq.png/256px-Susq.pn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371600"/>
            <a:ext cx="4267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hio River Watershe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524000"/>
            <a:ext cx="52959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Ohio River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Is located on the western part of the state</a:t>
            </a:r>
          </a:p>
          <a:p>
            <a:endParaRPr lang="en-US" dirty="0" smtClean="0"/>
          </a:p>
          <a:p>
            <a:r>
              <a:rPr lang="en-US" dirty="0" smtClean="0"/>
              <a:t>The Allegheny river and Monongahela meet in in Pittsburgh to form the Ohio</a:t>
            </a:r>
          </a:p>
          <a:p>
            <a:endParaRPr lang="en-US" dirty="0" smtClean="0"/>
          </a:p>
          <a:p>
            <a:r>
              <a:rPr lang="en-US" dirty="0" smtClean="0"/>
              <a:t>The Ohio flows into the </a:t>
            </a:r>
            <a:r>
              <a:rPr lang="en-US" u="sng" dirty="0" smtClean="0"/>
              <a:t>Mississippi</a:t>
            </a:r>
            <a:r>
              <a:rPr lang="en-US" dirty="0" smtClean="0"/>
              <a:t>, which flows into the </a:t>
            </a:r>
            <a:r>
              <a:rPr lang="en-US" u="sng" dirty="0" smtClean="0"/>
              <a:t>Gulf of Mexico </a:t>
            </a:r>
          </a:p>
          <a:p>
            <a:r>
              <a:rPr lang="en-US" dirty="0" smtClean="0"/>
              <a:t>Very important to the commerce of our state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Ohio River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Allegheny flows from the north </a:t>
            </a:r>
          </a:p>
          <a:p>
            <a:endParaRPr lang="en-US" dirty="0" smtClean="0"/>
          </a:p>
          <a:p>
            <a:r>
              <a:rPr lang="en-US" dirty="0" smtClean="0"/>
              <a:t>The Youghiogheny flows north  into the Monongahela (Mon)</a:t>
            </a:r>
          </a:p>
          <a:p>
            <a:endParaRPr lang="en-US" dirty="0" smtClean="0"/>
          </a:p>
          <a:p>
            <a:r>
              <a:rPr lang="en-US" dirty="0" smtClean="0"/>
              <a:t>The Mon then flow North to Pittsburgh 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u="sng" dirty="0" smtClean="0"/>
              <a:t>Mon</a:t>
            </a:r>
            <a:r>
              <a:rPr lang="en-US" dirty="0" smtClean="0"/>
              <a:t> is the Eastern border of Washington County     </a:t>
            </a:r>
            <a:endParaRPr lang="en-US" dirty="0"/>
          </a:p>
        </p:txBody>
      </p:sp>
      <p:pic>
        <p:nvPicPr>
          <p:cNvPr id="5" name="il_fi" descr="http://photographs.mccumber.us/540/fayettecounty-pa25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1676400"/>
            <a:ext cx="195072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www.americanwhitewater.org/photos/archive/94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914400"/>
            <a:ext cx="1752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7" name="Picture 1" descr="http://www.lrp.usace.army.mil/nav/images/emsworth_aeri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4900" y="4038600"/>
            <a:ext cx="4229100" cy="2819400"/>
          </a:xfrm>
          <a:prstGeom prst="rect">
            <a:avLst/>
          </a:prstGeom>
          <a:noFill/>
        </p:spPr>
      </p:pic>
      <p:sp>
        <p:nvSpPr>
          <p:cNvPr id="91138" name="Rectangle 2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Lakes, Wetlands, and Reservoirs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343400" cy="5410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 has over 2,000 lakes, mostly in the Northern part of the state, made by glacial forces </a:t>
            </a:r>
          </a:p>
          <a:p>
            <a:r>
              <a:rPr lang="en-US" dirty="0" smtClean="0"/>
              <a:t>Wetland is a lowland area such as a swarm and marsh that contain a wide verity of plant and animal life</a:t>
            </a:r>
          </a:p>
          <a:p>
            <a:r>
              <a:rPr lang="en-US" dirty="0" smtClean="0"/>
              <a:t>Reservoirs were built for a drinking water supply</a:t>
            </a:r>
          </a:p>
          <a:p>
            <a:r>
              <a:rPr lang="en-US" u="sng" dirty="0" smtClean="0"/>
              <a:t>Dams</a:t>
            </a:r>
            <a:r>
              <a:rPr lang="en-US" dirty="0" smtClean="0"/>
              <a:t> are built to control the flows of the rivers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il_fi" descr="http://www.post-gazette.com/images4/20060709vwhc_carpPJ01_45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495800"/>
            <a:ext cx="2362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images.sciencedaily.com/2008/11/081112113655-lar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343400"/>
            <a:ext cx="209550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2" descr="Kinzua Dam Building Kinzua Dam, The Hydroelectricity Dams in Pennsylvania US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447800"/>
            <a:ext cx="4310743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Pennsylvania’s Neighbors 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8991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04800" y="1295400"/>
            <a:ext cx="1071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Lake Erie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352800" y="1524000"/>
            <a:ext cx="1120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York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5400000">
            <a:off x="7423665" y="4996936"/>
            <a:ext cx="2590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New Jersey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00600" y="6400800"/>
            <a:ext cx="1138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Maryland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6019800"/>
            <a:ext cx="946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West</a:t>
            </a:r>
          </a:p>
          <a:p>
            <a:r>
              <a:rPr lang="en-US" dirty="0" smtClean="0"/>
              <a:t>Virginia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-158537" y="3054137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Ohio </a:t>
            </a:r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>
            <a:off x="6934200" y="4191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19800" y="3581400"/>
            <a:ext cx="2146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eastern board is </a:t>
            </a:r>
          </a:p>
          <a:p>
            <a:r>
              <a:rPr lang="en-US" dirty="0" smtClean="0"/>
              <a:t>The Delaware river 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6812287" y="6138155"/>
            <a:ext cx="107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Delaware</a:t>
            </a:r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 rot="10800000">
            <a:off x="762000" y="51054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90600" y="4572000"/>
            <a:ext cx="4522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called the Panhandle of West Virginia….</a:t>
            </a:r>
          </a:p>
          <a:p>
            <a:r>
              <a:rPr lang="en-US" dirty="0" smtClean="0"/>
              <a:t>Notice how it looks like the handle of a pan</a:t>
            </a:r>
          </a:p>
        </p:txBody>
      </p:sp>
      <p:pic>
        <p:nvPicPr>
          <p:cNvPr id="1026" name="Picture 2" descr="C:\Documents and Settings\wolfa\Local Settings\Temporary Internet Files\Content.IE5\HHQL6QJJ\MC90028719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52648">
            <a:off x="4770976" y="4694008"/>
            <a:ext cx="1644713" cy="1118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Pennsylvania’s Climate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 has a Humid Continental Climate - four seasons</a:t>
            </a:r>
          </a:p>
          <a:p>
            <a:r>
              <a:rPr lang="en-US" dirty="0" smtClean="0"/>
              <a:t>Enough rainfall for farming</a:t>
            </a:r>
          </a:p>
          <a:p>
            <a:r>
              <a:rPr lang="en-US" dirty="0" smtClean="0"/>
              <a:t>Our weather comes the west, or the interior part of the United States and Canada </a:t>
            </a:r>
          </a:p>
          <a:p>
            <a:endParaRPr lang="en-US" dirty="0"/>
          </a:p>
        </p:txBody>
      </p:sp>
      <p:pic>
        <p:nvPicPr>
          <p:cNvPr id="2050" name="Picture 2" descr="C:\Documents and Settings\wolfa\Local Settings\Temporary Internet Files\Content.IE5\HQJ10W6L\MC90043840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143000"/>
            <a:ext cx="3276600" cy="3133054"/>
          </a:xfrm>
          <a:prstGeom prst="rect">
            <a:avLst/>
          </a:prstGeom>
          <a:noFill/>
        </p:spPr>
      </p:pic>
      <p:pic>
        <p:nvPicPr>
          <p:cNvPr id="11" name="il_fi" descr="http://elainemeinelsupkis.typepad.com/photos/uncategorized/weather_map_jan_1407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327276"/>
            <a:ext cx="4038600" cy="253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Pennsylvania’s Climate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</a:t>
            </a:r>
            <a:r>
              <a:rPr lang="en-US" u="sng" dirty="0" smtClean="0"/>
              <a:t>southeast</a:t>
            </a:r>
            <a:r>
              <a:rPr lang="en-US" dirty="0" smtClean="0"/>
              <a:t> PA gets the most rainfall, and the warmest temperatures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The northwest has the coolest temperature </a:t>
            </a:r>
          </a:p>
          <a:p>
            <a:endParaRPr lang="en-US" dirty="0" smtClean="0"/>
          </a:p>
          <a:p>
            <a:r>
              <a:rPr lang="en-US" dirty="0" smtClean="0"/>
              <a:t>The record high temperature was 111F in 1936</a:t>
            </a:r>
          </a:p>
          <a:p>
            <a:endParaRPr lang="en-US" dirty="0" smtClean="0"/>
          </a:p>
          <a:p>
            <a:r>
              <a:rPr lang="en-US" dirty="0" smtClean="0"/>
              <a:t>Record low temperature was   -42F in 1904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41287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7" name="il_fi" descr="http://farm5.static.flickr.com/4149/5073730495_5632f68abe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00200"/>
            <a:ext cx="3810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876800" y="34290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Thunderstorm in Philadelphia</a:t>
            </a:r>
            <a:endParaRPr lang="en-US" dirty="0"/>
          </a:p>
        </p:txBody>
      </p:sp>
      <p:pic>
        <p:nvPicPr>
          <p:cNvPr id="9" name="il_fi" descr="http://farm4.staticflickr.com/3524/3260438001_5e6dbd8acd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10000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953000" y="5943600"/>
            <a:ext cx="1692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Ice on Lake Erie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Pennsylvania’s weather extreme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075801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Hurricanes/tropical storms</a:t>
            </a:r>
          </a:p>
          <a:p>
            <a:r>
              <a:rPr lang="en-US" dirty="0" smtClean="0"/>
              <a:t> and Floods </a:t>
            </a:r>
            <a:endParaRPr lang="en-US" dirty="0"/>
          </a:p>
        </p:txBody>
      </p:sp>
      <p:pic>
        <p:nvPicPr>
          <p:cNvPr id="3076" name="Picture 4" descr="http://2.bp.blogspot.com/-CxeemhiTLJw/TZlJr2xNWuI/AAAAAAAACz0/4Yqm0uKt7fY/s1600/Picture+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950" y="914400"/>
            <a:ext cx="3829050" cy="24003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0" y="3352800"/>
            <a:ext cx="2863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Tornado in southwestern PA </a:t>
            </a:r>
            <a:endParaRPr lang="en-US" dirty="0"/>
          </a:p>
        </p:txBody>
      </p:sp>
      <p:pic>
        <p:nvPicPr>
          <p:cNvPr id="3078" name="Picture 6" descr="http://www.palmbeachpost.com/multimedia/dynamic/00176/Winter_Weather_PAHA_176105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657600"/>
            <a:ext cx="3543300" cy="248362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67200" y="6248400"/>
            <a:ext cx="1046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Blizzards </a:t>
            </a:r>
            <a:endParaRPr lang="en-US" dirty="0"/>
          </a:p>
        </p:txBody>
      </p:sp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893"/>
            <a:ext cx="3777858" cy="2125045"/>
          </a:xfrm>
          <a:prstGeom prst="rect">
            <a:avLst/>
          </a:prstGeom>
        </p:spPr>
      </p:pic>
      <p:pic>
        <p:nvPicPr>
          <p:cNvPr id="1026" name="Picture 2" descr="C:\Users\wolfa\AppData\Local\Microsoft\Windows\Temporary Internet Files\Content.IE5\23E007GM\IMG952013062895124712956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2062255" cy="365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1506" name="Picture 2" descr="http://explorepahistory.com/kora/files/1/2/1-2-C4A-25-ExplorePAHistory-a0j6y9-a_3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19496181">
            <a:off x="114983" y="420749"/>
            <a:ext cx="1581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Lake Erie Plain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Atlantic Coastal Plain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1148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land is Flat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(highest point is only 26 feet above sea level)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Was once under ocean water</a:t>
            </a:r>
          </a:p>
          <a:p>
            <a:endParaRPr lang="en-US" dirty="0"/>
          </a:p>
          <a:p>
            <a:r>
              <a:rPr lang="en-US" dirty="0" smtClean="0"/>
              <a:t>Soil is very rich, but cannot be used for farming because this area is covered by a urban area </a:t>
            </a:r>
            <a:endParaRPr lang="en-US" dirty="0"/>
          </a:p>
        </p:txBody>
      </p:sp>
      <p:pic>
        <p:nvPicPr>
          <p:cNvPr id="5" name="il_fi" descr="http://www2.mcsdk12.org/nmr35/landforms/page1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057400"/>
            <a:ext cx="5257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5480</TotalTime>
  <Words>1498</Words>
  <Application>Microsoft Office PowerPoint</Application>
  <PresentationFormat>On-screen Show (4:3)</PresentationFormat>
  <Paragraphs>297</Paragraphs>
  <Slides>39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Geography of Pennsylvania </vt:lpstr>
      <vt:lpstr>Size of Pennsylvania</vt:lpstr>
      <vt:lpstr>Regions of the United States</vt:lpstr>
      <vt:lpstr>Pennsylvania’s Neighbors </vt:lpstr>
      <vt:lpstr>Pennsylvania’s Climate </vt:lpstr>
      <vt:lpstr>Pennsylvania’s Climate</vt:lpstr>
      <vt:lpstr>Pennsylvania’s weather extreme </vt:lpstr>
      <vt:lpstr> </vt:lpstr>
      <vt:lpstr>Atlantic Coastal Plain </vt:lpstr>
      <vt:lpstr>Atlantic Coastal Plain – Industry  </vt:lpstr>
      <vt:lpstr>Atlantic Coastal Plain- Historical Impact </vt:lpstr>
      <vt:lpstr>Atlantic Coastal Plain – Social Impact </vt:lpstr>
      <vt:lpstr>The Piedmont </vt:lpstr>
      <vt:lpstr>The Piedmont – Farming </vt:lpstr>
      <vt:lpstr>The Piedmont – The Amish  </vt:lpstr>
      <vt:lpstr>The Piedmont -  Industry </vt:lpstr>
      <vt:lpstr>The Piedmont – Industry </vt:lpstr>
      <vt:lpstr>Piedmont – Cities </vt:lpstr>
      <vt:lpstr>The Ridge and Valley </vt:lpstr>
      <vt:lpstr>The Ridge and Valley Region </vt:lpstr>
      <vt:lpstr>Ridge and Valley Region </vt:lpstr>
      <vt:lpstr>Ridge and Valley Region – Cities </vt:lpstr>
      <vt:lpstr>Ridge and Valley Region</vt:lpstr>
      <vt:lpstr>Allegheny Plateau  </vt:lpstr>
      <vt:lpstr>Allegheny Plateau – landforms  </vt:lpstr>
      <vt:lpstr> Allegheny National Forest </vt:lpstr>
      <vt:lpstr>Allegheny Plateau – Natural Resources </vt:lpstr>
      <vt:lpstr>Allegheny Plateau – Natural Resources </vt:lpstr>
      <vt:lpstr>Allegheny Plateau Cities </vt:lpstr>
      <vt:lpstr>Allegheny Plateau – Pittsburgh  </vt:lpstr>
      <vt:lpstr>Allegheny Plateau </vt:lpstr>
      <vt:lpstr>The Lake Erie Plain </vt:lpstr>
      <vt:lpstr>The Lake Erie Plain </vt:lpstr>
      <vt:lpstr>The Lake Erie Plain </vt:lpstr>
      <vt:lpstr>Delaware River System </vt:lpstr>
      <vt:lpstr>Susquehanna River system </vt:lpstr>
      <vt:lpstr>Ohio River system </vt:lpstr>
      <vt:lpstr>The Ohio River System </vt:lpstr>
      <vt:lpstr>Lakes, Wetlands, and Reservoirs   </vt:lpstr>
    </vt:vector>
  </TitlesOfParts>
  <Company>McGuffey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of Pennsylvania </dc:title>
  <dc:creator>wolfa</dc:creator>
  <cp:lastModifiedBy>wolfa</cp:lastModifiedBy>
  <cp:revision>38</cp:revision>
  <dcterms:created xsi:type="dcterms:W3CDTF">2012-02-07T17:14:37Z</dcterms:created>
  <dcterms:modified xsi:type="dcterms:W3CDTF">2014-02-12T14:44:38Z</dcterms:modified>
</cp:coreProperties>
</file>